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62" r:id="rId2"/>
    <p:sldId id="256" r:id="rId3"/>
    <p:sldId id="257" r:id="rId4"/>
    <p:sldId id="258" r:id="rId5"/>
    <p:sldId id="259" r:id="rId6"/>
    <p:sldId id="260" r:id="rId7"/>
  </p:sldIdLst>
  <p:sldSz cx="9144000" cy="5143500" type="screen16x9"/>
  <p:notesSz cx="6858000" cy="9144000"/>
  <p:embeddedFontLst>
    <p:embeddedFont>
      <p:font typeface="Barlow" pitchFamily="2" charset="77"/>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utive" pitchFamily="2" charset="0"/>
      <p:regular r:id="rId17"/>
    </p:embeddedFont>
    <p:embeddedFont>
      <p:font typeface="Proxima Nova" panose="02000506030000020004" pitchFamily="2" charset="0"/>
      <p:regular r:id="rId18"/>
      <p:bold r:id="rId19"/>
      <p:italic r:id="rId20"/>
      <p:boldItalic r:id="rId21"/>
    </p:embeddedFont>
    <p:embeddedFont>
      <p:font typeface="Proxima Nova Semibold" panose="0200050603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E2A121-DB4C-4F74-95DA-3973C31AFFC1}">
  <a:tblStyle styleId="{75E2A121-DB4C-4F74-95DA-3973C31AFF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b444c0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8fb444c0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ARDSnet trial, a multicenter randomized control trial, compared traditional ventilation (initial tidal volume of 12mL/kg and plateau pressure &lt;50cm H2O) to lower tidal volume ventilation (initial tidal volume of 6mL/kg and plateau pressure &lt;30cm H2O). The study enrolled 861 patients who were intubated and developed ratios of PaO2/FiO2 &lt;300, bilateral pulmonary infiltrates, and no signs of left atrial hypertension or pulmonary-capillary wedge pressures of 18mm Hg or less (consistent with non-cardiogenic cause of pulmonary infiltrates). The trial was terminated early as the use of lower tidal volumes was associated with decreased mortality and increased ventilator-free days. The mortality rate of patients in the traditional ventilation group was 39.8% compared to 31.0% for patients receiving lower tidal volume ventilation. Additionally, the traditional ventilation group had an average of 12+/-11 ventilator-free days vs 10+/-11 for the lower tidal volume group. However, the authors note that this second primary outcome may be difficult to interpret as there was a similarity of ventilator-free days among survivors of both groups, potentially indicating that the results of this primary outcome were mainly driven by the reduced mortality seen in patients receiving lower tidal volume ventilation. Ultimately, ARDSnet demonstrated that lower tidal volume ventilation, placing a greater priority on lung-protective ventilation than concerns over acidosis or partial pressure of arterial CO2, reduces mortality in patients with acute lung injury and acute respiratory distress syndrome.</a:t>
            </a:r>
            <a:endParaRPr/>
          </a:p>
        </p:txBody>
      </p:sp>
      <p:sp>
        <p:nvSpPr>
          <p:cNvPr id="53" name="Google Shape;53;g8fb444c0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389972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b47822d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9b47822de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3" name="Google Shape;53;g9b47822de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7f37174c6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97f37174c6_1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67" name="Google Shape;67;g97f37174c6_1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97b9a46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997b9a46e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80" name="Google Shape;80;g997b9a46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91cf2ec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991cf2ec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94" name="Google Shape;94;g991cf2ec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7f37174c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97f37174c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109" name="Google Shape;109;g97f37174c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edrxiv.org/content/10.1101/2020.06.22.20137273v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jamanetwork.com/journals/jama/fullarticle/277027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jamanetwork.com/journals/jama/fullarticle/277027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jamanetwork.com/journals/jama/fullarticle/2770277"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jamanetwork.com/journals/jama/fullarticle/277027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60" name="Google Shape;60;p13"/>
          <p:cNvSpPr txBox="1"/>
          <p:nvPr/>
        </p:nvSpPr>
        <p:spPr>
          <a:xfrm>
            <a:off x="1788498" y="741993"/>
            <a:ext cx="5567003"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b="1" dirty="0">
                <a:solidFill>
                  <a:schemeClr val="dk1"/>
                </a:solidFill>
                <a:latin typeface="Cutive"/>
                <a:ea typeface="Cutive"/>
                <a:cs typeface="Cutive"/>
                <a:sym typeface="Cutive"/>
              </a:rPr>
              <a:t>DEEP DIVE SERIES</a:t>
            </a:r>
          </a:p>
          <a:p>
            <a:pPr marL="0" marR="0" lvl="0" indent="0" algn="ctr" rtl="0">
              <a:spcBef>
                <a:spcPts val="0"/>
              </a:spcBef>
              <a:spcAft>
                <a:spcPts val="0"/>
              </a:spcAft>
              <a:buNone/>
            </a:pPr>
            <a:endParaRPr sz="1600" dirty="0"/>
          </a:p>
          <a:p>
            <a:pPr marL="0" marR="0" lvl="0" indent="0" algn="ctr" rtl="0">
              <a:spcBef>
                <a:spcPts val="0"/>
              </a:spcBef>
              <a:spcAft>
                <a:spcPts val="0"/>
              </a:spcAft>
              <a:buNone/>
            </a:pPr>
            <a:r>
              <a:rPr lang="en" sz="1600" b="1" i="1">
                <a:solidFill>
                  <a:schemeClr val="dk1"/>
                </a:solidFill>
                <a:latin typeface="Proxima Nova Semibold" panose="02000506030000020004" pitchFamily="2" charset="0"/>
                <a:ea typeface="Cutive"/>
                <a:cs typeface="Cutive"/>
                <a:sym typeface="Cutive"/>
              </a:rPr>
              <a:t>Corticosteroid Use </a:t>
            </a:r>
            <a:r>
              <a:rPr lang="en" sz="1600" b="1" i="1" dirty="0">
                <a:solidFill>
                  <a:schemeClr val="dk1"/>
                </a:solidFill>
                <a:latin typeface="Proxima Nova Semibold" panose="02000506030000020004" pitchFamily="2" charset="0"/>
                <a:ea typeface="Cutive"/>
                <a:cs typeface="Cutive"/>
                <a:sym typeface="Cutive"/>
              </a:rPr>
              <a:t>in COVID-19 Respiratory Failure</a:t>
            </a:r>
            <a:endParaRPr sz="1600" b="1" i="1" dirty="0">
              <a:latin typeface="Proxima Nova Semibold" panose="02000506030000020004" pitchFamily="2" charset="0"/>
            </a:endParaRPr>
          </a:p>
        </p:txBody>
      </p:sp>
      <p:pic>
        <p:nvPicPr>
          <p:cNvPr id="61" name="Google Shape;61;p13"/>
          <p:cNvPicPr preferRelativeResize="0"/>
          <p:nvPr/>
        </p:nvPicPr>
        <p:blipFill rotWithShape="1">
          <a:blip r:embed="rId3">
            <a:alphaModFix/>
          </a:blip>
          <a:srcRect/>
          <a:stretch/>
        </p:blipFill>
        <p:spPr>
          <a:xfrm>
            <a:off x="18585" y="0"/>
            <a:ext cx="2406563" cy="598317"/>
          </a:xfrm>
          <a:prstGeom prst="rect">
            <a:avLst/>
          </a:prstGeom>
          <a:noFill/>
          <a:ln>
            <a:noFill/>
          </a:ln>
        </p:spPr>
      </p:pic>
      <p:sp>
        <p:nvSpPr>
          <p:cNvPr id="62" name="Google Shape;62;p13"/>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 name="TextBox 1">
            <a:extLst>
              <a:ext uri="{FF2B5EF4-FFF2-40B4-BE49-F238E27FC236}">
                <a16:creationId xmlns:a16="http://schemas.microsoft.com/office/drawing/2014/main" id="{01E59D12-A984-8A4D-A16C-32E96E02FCFF}"/>
              </a:ext>
            </a:extLst>
          </p:cNvPr>
          <p:cNvSpPr txBox="1"/>
          <p:nvPr/>
        </p:nvSpPr>
        <p:spPr>
          <a:xfrm>
            <a:off x="2345634" y="1768969"/>
            <a:ext cx="4452730" cy="2123658"/>
          </a:xfrm>
          <a:prstGeom prst="rect">
            <a:avLst/>
          </a:prstGeom>
          <a:noFill/>
        </p:spPr>
        <p:txBody>
          <a:bodyPr wrap="square" rtlCol="0">
            <a:spAutoFit/>
          </a:bodyPr>
          <a:lstStyle/>
          <a:p>
            <a:r>
              <a:rPr lang="en-US" sz="1200" dirty="0">
                <a:latin typeface="Proxima Nova" panose="02000506030000020004" pitchFamily="2" charset="0"/>
              </a:rPr>
              <a:t>The role of corticosteroids in severe infections, sepsis, and ARDS has been a constantly evolving discussion and remains controversial.  The recent APROCCHSs, ADRENAL and DEXA-ARDS along with other prior data have shown the benefits of corticosteroids for sepsis and ARDS, however their use is not universal.</a:t>
            </a:r>
            <a:r>
              <a:rPr lang="en-US" sz="1200" baseline="30000" dirty="0">
                <a:latin typeface="Proxima Nova" panose="02000506030000020004" pitchFamily="2" charset="0"/>
              </a:rPr>
              <a:t>1,2,3</a:t>
            </a:r>
            <a:r>
              <a:rPr lang="en-US" sz="1200" dirty="0">
                <a:latin typeface="Proxima Nova" panose="02000506030000020004" pitchFamily="2" charset="0"/>
              </a:rPr>
              <a:t> The Covid-19 pandemic has further highlighted the need for strong RCTs to guide appropriate management.</a:t>
            </a:r>
          </a:p>
          <a:p>
            <a:endParaRPr lang="en-US" sz="1200" dirty="0">
              <a:latin typeface="Proxima Nova" panose="02000506030000020004" pitchFamily="2" charset="0"/>
            </a:endParaRPr>
          </a:p>
          <a:p>
            <a:r>
              <a:rPr lang="en-US" sz="1200" dirty="0">
                <a:latin typeface="Proxima Nova" panose="02000506030000020004" pitchFamily="2" charset="0"/>
              </a:rPr>
              <a:t>This EMRA Critical Care Committee Deep Dive will examine the trials that currently guide corticosteroid use in COVID-19 respiratory failure.</a:t>
            </a:r>
          </a:p>
        </p:txBody>
      </p:sp>
      <p:sp>
        <p:nvSpPr>
          <p:cNvPr id="3" name="TextBox 2">
            <a:extLst>
              <a:ext uri="{FF2B5EF4-FFF2-40B4-BE49-F238E27FC236}">
                <a16:creationId xmlns:a16="http://schemas.microsoft.com/office/drawing/2014/main" id="{DBB92922-4755-2B43-A968-65DDD925E2BC}"/>
              </a:ext>
            </a:extLst>
          </p:cNvPr>
          <p:cNvSpPr txBox="1"/>
          <p:nvPr/>
        </p:nvSpPr>
        <p:spPr>
          <a:xfrm>
            <a:off x="1538576" y="4211952"/>
            <a:ext cx="6285507" cy="492443"/>
          </a:xfrm>
          <a:prstGeom prst="rect">
            <a:avLst/>
          </a:prstGeom>
          <a:noFill/>
        </p:spPr>
        <p:txBody>
          <a:bodyPr wrap="square" rtlCol="0">
            <a:spAutoFit/>
          </a:bodyPr>
          <a:lstStyle/>
          <a:p>
            <a:pPr algn="ctr"/>
            <a:r>
              <a:rPr lang="en-US" sz="1200" b="1" dirty="0">
                <a:latin typeface="Proxima Nova" panose="02000506030000020004" pitchFamily="2" charset="0"/>
              </a:rPr>
              <a:t>By Taylor Miller, MD; Brian Sumner, MD; Oswald G. Reid, Jr., MD; Sean Hickey, MD</a:t>
            </a:r>
          </a:p>
          <a:p>
            <a:endParaRPr lang="en-US" dirty="0"/>
          </a:p>
        </p:txBody>
      </p:sp>
    </p:spTree>
    <p:extLst>
      <p:ext uri="{BB962C8B-B14F-4D97-AF65-F5344CB8AC3E}">
        <p14:creationId xmlns:p14="http://schemas.microsoft.com/office/powerpoint/2010/main" val="403114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u="sng" dirty="0">
                <a:solidFill>
                  <a:schemeClr val="accent5"/>
                </a:solidFill>
                <a:hlinkClick r:id="rId3"/>
              </a:rPr>
              <a:t>Effect of Dexamethasone in Hospitalized Patients with COVID-19 - Preliminary Report</a:t>
            </a:r>
            <a:endParaRPr u="sng" dirty="0">
              <a:solidFill>
                <a:schemeClr val="accent5"/>
              </a:solidFill>
            </a:endParaRPr>
          </a:p>
          <a:p>
            <a:pPr marL="0" marR="0" lvl="0" indent="0" algn="ctr" rtl="0">
              <a:spcBef>
                <a:spcPts val="0"/>
              </a:spcBef>
              <a:spcAft>
                <a:spcPts val="0"/>
              </a:spcAft>
              <a:buNone/>
            </a:pPr>
            <a:r>
              <a:rPr lang="en" sz="1200" dirty="0"/>
              <a:t>The RECOVERY Collaborative Group</a:t>
            </a:r>
            <a:endParaRPr sz="1200" dirty="0"/>
          </a:p>
        </p:txBody>
      </p:sp>
      <p:sp>
        <p:nvSpPr>
          <p:cNvPr id="56" name="Google Shape;56;p13"/>
          <p:cNvSpPr txBox="1"/>
          <p:nvPr/>
        </p:nvSpPr>
        <p:spPr>
          <a:xfrm>
            <a:off x="0" y="987400"/>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500" b="1" dirty="0">
                <a:solidFill>
                  <a:schemeClr val="dk1"/>
                </a:solidFill>
                <a:latin typeface="Calibri"/>
                <a:ea typeface="Calibri"/>
                <a:cs typeface="Calibri"/>
                <a:sym typeface="Calibri"/>
              </a:rPr>
              <a:t>Objective</a:t>
            </a:r>
            <a:endParaRPr sz="15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rPr>
              <a:t>To determine the effect of dexamethasone on 28-day mortality in hospitalized patients with COVID-19.</a:t>
            </a:r>
            <a:endParaRPr sz="15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endParaRPr>
          </a:p>
          <a:p>
            <a:pPr marL="0" lvl="0" indent="0" algn="l" rtl="0">
              <a:spcBef>
                <a:spcPts val="0"/>
              </a:spcBef>
              <a:spcAft>
                <a:spcPts val="0"/>
              </a:spcAft>
              <a:buClr>
                <a:schemeClr val="dk1"/>
              </a:buClr>
              <a:buFont typeface="Arial"/>
              <a:buNone/>
            </a:pPr>
            <a:r>
              <a:rPr lang="en" sz="1500" b="1" dirty="0">
                <a:solidFill>
                  <a:schemeClr val="dk1"/>
                </a:solidFill>
                <a:latin typeface="Calibri"/>
                <a:ea typeface="Calibri"/>
                <a:cs typeface="Calibri"/>
                <a:sym typeface="Calibri"/>
              </a:rPr>
              <a:t>Intervention</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 sz="1500" dirty="0">
                <a:solidFill>
                  <a:schemeClr val="dk1"/>
                </a:solidFill>
              </a:rPr>
              <a:t>Dexamethasone 6 mg daily for 10 days</a:t>
            </a:r>
            <a:endParaRPr sz="1500" dirty="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dirty="0">
                <a:solidFill>
                  <a:schemeClr val="dk1"/>
                </a:solidFill>
              </a:rPr>
              <a:t>Compared to usual care</a:t>
            </a:r>
            <a:endParaRPr sz="1500" dirty="0">
              <a:solidFill>
                <a:schemeClr val="dk1"/>
              </a:solidFill>
            </a:endParaRPr>
          </a:p>
          <a:p>
            <a:pPr marL="457200" lvl="0" indent="0" algn="l" rtl="0">
              <a:lnSpc>
                <a:spcPct val="115000"/>
              </a:lnSpc>
              <a:spcBef>
                <a:spcPts val="0"/>
              </a:spcBef>
              <a:spcAft>
                <a:spcPts val="0"/>
              </a:spcAft>
              <a:buNone/>
            </a:pPr>
            <a:endParaRPr sz="1500" dirty="0">
              <a:solidFill>
                <a:schemeClr val="dk1"/>
              </a:solidFill>
            </a:endParaRPr>
          </a:p>
          <a:p>
            <a:pPr marL="0" marR="0" lvl="0" indent="0" algn="l" rtl="0">
              <a:spcBef>
                <a:spcPts val="0"/>
              </a:spcBef>
              <a:spcAft>
                <a:spcPts val="0"/>
              </a:spcAft>
              <a:buNone/>
            </a:pPr>
            <a:r>
              <a:rPr lang="en" sz="1500" b="1" dirty="0">
                <a:solidFill>
                  <a:schemeClr val="dk1"/>
                </a:solidFill>
                <a:latin typeface="Calibri"/>
                <a:ea typeface="Calibri"/>
                <a:cs typeface="Calibri"/>
                <a:sym typeface="Calibri"/>
              </a:rPr>
              <a:t>Methods</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rPr>
              <a:t>Open-label</a:t>
            </a: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rPr>
              <a:t>Randomized, controlled trial </a:t>
            </a: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rPr>
              <a:t>176 NHS hospitals in the United Kingdom</a:t>
            </a:r>
            <a:endParaRPr sz="1500" dirty="0">
              <a:solidFill>
                <a:schemeClr val="dk1"/>
              </a:solidFill>
            </a:endParaRPr>
          </a:p>
          <a:p>
            <a:pPr marL="45720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i="0" u="none" strike="noStrike" cap="none" dirty="0">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i="0" u="none" strike="noStrike" cap="none"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57" name="Google Shape;57;p13"/>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100">
                <a:solidFill>
                  <a:schemeClr val="dk1"/>
                </a:solidFill>
              </a:rPr>
              <a:t>28-day all-cause mortality</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Patients who received dexamethasone had significantly lower 28-day mortality (21.6% vs 24.6%, RR 0.83, 95% CI: 0.74-0.92).</a:t>
            </a: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r>
              <a:rPr lang="en" sz="1000" b="1">
                <a:latin typeface="Calibri"/>
                <a:ea typeface="Calibri"/>
                <a:cs typeface="Calibri"/>
                <a:sym typeface="Calibri"/>
              </a:rPr>
              <a:t>Figure: </a:t>
            </a:r>
            <a:r>
              <a:rPr lang="en" sz="1000">
                <a:latin typeface="Calibri"/>
                <a:ea typeface="Calibri"/>
                <a:cs typeface="Calibri"/>
                <a:sym typeface="Calibri"/>
              </a:rPr>
              <a:t>Relative mortality risk by oxygen requirement:</a:t>
            </a:r>
            <a:endParaRPr sz="1000">
              <a:latin typeface="Calibri"/>
              <a:ea typeface="Calibri"/>
              <a:cs typeface="Calibri"/>
              <a:sym typeface="Calibri"/>
            </a:endParaRPr>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endParaRPr sz="1000"/>
          </a:p>
          <a:p>
            <a:pPr marL="0" marR="0" lvl="1" indent="0" algn="l" rtl="0">
              <a:spcBef>
                <a:spcPts val="1200"/>
              </a:spcBef>
              <a:spcAft>
                <a:spcPts val="0"/>
              </a:spcAft>
              <a:buNone/>
            </a:pPr>
            <a:endParaRPr sz="1000"/>
          </a:p>
        </p:txBody>
      </p:sp>
      <p:pic>
        <p:nvPicPr>
          <p:cNvPr id="58" name="Google Shape;58;p13"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59" name="Google Shape;59;p13"/>
          <p:cNvSpPr/>
          <p:nvPr/>
        </p:nvSpPr>
        <p:spPr>
          <a:xfrm>
            <a:off x="4061750" y="3959575"/>
            <a:ext cx="508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100">
                <a:solidFill>
                  <a:schemeClr val="dk1"/>
                </a:solidFill>
                <a:latin typeface="Calibri"/>
                <a:ea typeface="Calibri"/>
                <a:cs typeface="Calibri"/>
                <a:sym typeface="Calibri"/>
              </a:rPr>
              <a:t>This was the first study to identify that steroids decrease mortality in COVID-19 patients. </a:t>
            </a:r>
            <a:r>
              <a:rPr lang="en" sz="1000">
                <a:solidFill>
                  <a:schemeClr val="dk1"/>
                </a:solidFill>
              </a:rPr>
              <a:t>The mortality reduction is large, with a number needed to treat to prevent one death of 8 patients receiving mechanical ventilation and 25 patients requiring oxygen. There was, however, a nonsignificant signal of harm in patients who didn’t require oxygen support, which suggests it should not be used indiscriminately.</a:t>
            </a:r>
            <a:endParaRPr sz="1000">
              <a:solidFill>
                <a:schemeClr val="dk1"/>
              </a:solidFill>
            </a:endParaRPr>
          </a:p>
          <a:p>
            <a:pPr marL="0" marR="0" lvl="0" indent="0" algn="l" rtl="0">
              <a:spcBef>
                <a:spcPts val="0"/>
              </a:spcBef>
              <a:spcAft>
                <a:spcPts val="0"/>
              </a:spcAft>
              <a:buSzPts val="1100"/>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2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 name="Google Shape;60;p13"/>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Steroids in COVID-19</a:t>
            </a:r>
            <a:endParaRPr sz="1100"/>
          </a:p>
        </p:txBody>
      </p:sp>
      <p:pic>
        <p:nvPicPr>
          <p:cNvPr id="61" name="Google Shape;61;p13"/>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62" name="Google Shape;62;p13"/>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63" name="Google Shape;63;p13"/>
          <p:cNvPicPr preferRelativeResize="0"/>
          <p:nvPr/>
        </p:nvPicPr>
        <p:blipFill>
          <a:blip r:embed="rId6">
            <a:alphaModFix/>
          </a:blip>
          <a:stretch>
            <a:fillRect/>
          </a:stretch>
        </p:blipFill>
        <p:spPr>
          <a:xfrm>
            <a:off x="4557501" y="2371311"/>
            <a:ext cx="4090800" cy="1383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1100"/>
              <a:buNone/>
            </a:pPr>
            <a:r>
              <a:rPr lang="en" u="sng" dirty="0">
                <a:solidFill>
                  <a:schemeClr val="hlink"/>
                </a:solidFill>
                <a:latin typeface="Barlow"/>
                <a:ea typeface="Barlow"/>
                <a:cs typeface="Barlow"/>
                <a:sym typeface="Barlow"/>
                <a:hlinkClick r:id="rId3"/>
              </a:rPr>
              <a:t>Effect of Hydrocortisone on Mortality and Organ Support in Patients With Severe COVID-19. The REMAP-CAP COVID-19 Corticosteroid Domain Randomized Clinical Trial</a:t>
            </a:r>
            <a:endParaRPr dirty="0">
              <a:solidFill>
                <a:schemeClr val="dk1"/>
              </a:solidFill>
              <a:latin typeface="Barlow"/>
              <a:ea typeface="Barlow"/>
              <a:cs typeface="Barlow"/>
              <a:sym typeface="Barlow"/>
            </a:endParaRPr>
          </a:p>
          <a:p>
            <a:pPr marL="0" lvl="0" indent="0" algn="ctr" rtl="0">
              <a:lnSpc>
                <a:spcPct val="160000"/>
              </a:lnSpc>
              <a:spcBef>
                <a:spcPts val="0"/>
              </a:spcBef>
              <a:spcAft>
                <a:spcPts val="0"/>
              </a:spcAft>
              <a:buSzPts val="1100"/>
              <a:buNone/>
            </a:pPr>
            <a:r>
              <a:rPr lang="en" sz="950" dirty="0">
                <a:solidFill>
                  <a:srgbClr val="333333"/>
                </a:solidFill>
              </a:rPr>
              <a:t>The Writing Committee for the REMAP-CAP Investigators</a:t>
            </a:r>
            <a:endParaRPr sz="950" dirty="0">
              <a:solidFill>
                <a:srgbClr val="333333"/>
              </a:solidFill>
            </a:endParaRPr>
          </a:p>
          <a:p>
            <a:pPr marL="0" lvl="0" indent="0" algn="l" rtl="0">
              <a:lnSpc>
                <a:spcPct val="115000"/>
              </a:lnSpc>
              <a:spcBef>
                <a:spcPts val="800"/>
              </a:spcBef>
              <a:spcAft>
                <a:spcPts val="0"/>
              </a:spcAft>
              <a:buSzPts val="1100"/>
              <a:buNone/>
            </a:pPr>
            <a:endParaRPr sz="11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100" dirty="0">
              <a:solidFill>
                <a:schemeClr val="dk1"/>
              </a:solidFill>
              <a:latin typeface="Barlow"/>
              <a:ea typeface="Barlow"/>
              <a:cs typeface="Barlow"/>
              <a:sym typeface="Barlow"/>
            </a:endParaRPr>
          </a:p>
        </p:txBody>
      </p:sp>
      <p:sp>
        <p:nvSpPr>
          <p:cNvPr id="70" name="Google Shape;70;p14"/>
          <p:cNvSpPr txBox="1"/>
          <p:nvPr/>
        </p:nvSpPr>
        <p:spPr>
          <a:xfrm>
            <a:off x="0" y="987400"/>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300" b="1" dirty="0">
                <a:solidFill>
                  <a:schemeClr val="dk1"/>
                </a:solidFill>
                <a:latin typeface="Calibri"/>
                <a:ea typeface="Calibri"/>
                <a:cs typeface="Calibri"/>
                <a:sym typeface="Calibri"/>
              </a:rPr>
              <a:t>Objective</a:t>
            </a:r>
            <a:endParaRPr sz="13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dirty="0">
                <a:solidFill>
                  <a:srgbClr val="333333"/>
                </a:solidFill>
                <a:latin typeface="Calibri"/>
                <a:ea typeface="Calibri"/>
                <a:cs typeface="Calibri"/>
                <a:sym typeface="Calibri"/>
              </a:rPr>
              <a:t>Study investigators aimed to determine whether hydrocortisone improved outcomes for patients with severe COVID-19.</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300" b="1" dirty="0">
                <a:solidFill>
                  <a:schemeClr val="dk1"/>
                </a:solidFill>
                <a:latin typeface="Calibri"/>
                <a:ea typeface="Calibri"/>
                <a:cs typeface="Calibri"/>
                <a:sym typeface="Calibri"/>
              </a:rPr>
              <a:t>Intervention</a:t>
            </a:r>
            <a:endParaRPr sz="13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dirty="0">
                <a:solidFill>
                  <a:srgbClr val="333333"/>
                </a:solidFill>
                <a:latin typeface="Calibri"/>
                <a:ea typeface="Calibri"/>
                <a:cs typeface="Calibri"/>
                <a:sym typeface="Calibri"/>
              </a:rPr>
              <a:t>Randomized to one of three dosing regimens within the domain of </a:t>
            </a:r>
            <a:r>
              <a:rPr lang="en" sz="1300" i="1" dirty="0">
                <a:solidFill>
                  <a:srgbClr val="333333"/>
                </a:solidFill>
                <a:latin typeface="Calibri"/>
                <a:ea typeface="Calibri"/>
                <a:cs typeface="Calibri"/>
                <a:sym typeface="Calibri"/>
              </a:rPr>
              <a:t>hydrocortisone therapy</a:t>
            </a:r>
            <a:r>
              <a:rPr lang="en" sz="1300" dirty="0">
                <a:solidFill>
                  <a:srgbClr val="333333"/>
                </a:solidFill>
                <a:latin typeface="Calibri"/>
                <a:ea typeface="Calibri"/>
                <a:cs typeface="Calibri"/>
                <a:sym typeface="Calibri"/>
              </a:rPr>
              <a:t>.</a:t>
            </a:r>
            <a:endParaRPr sz="1300" dirty="0">
              <a:solidFill>
                <a:srgbClr val="333333"/>
              </a:solidFill>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AutoNum type="arabicPeriod"/>
            </a:pPr>
            <a:r>
              <a:rPr lang="en" sz="1300" dirty="0">
                <a:solidFill>
                  <a:srgbClr val="333333"/>
                </a:solidFill>
                <a:latin typeface="Calibri"/>
                <a:ea typeface="Calibri"/>
                <a:cs typeface="Calibri"/>
                <a:sym typeface="Calibri"/>
              </a:rPr>
              <a:t>7-day course of intravenous hydrocortisone (50 mg or 100 mg every 6 hours) </a:t>
            </a:r>
            <a:endParaRPr sz="1300" dirty="0">
              <a:solidFill>
                <a:srgbClr val="333333"/>
              </a:solidFill>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AutoNum type="arabicPeriod"/>
            </a:pPr>
            <a:r>
              <a:rPr lang="en" sz="1300" dirty="0">
                <a:solidFill>
                  <a:srgbClr val="333333"/>
                </a:solidFill>
                <a:latin typeface="Calibri"/>
                <a:ea typeface="Calibri"/>
                <a:cs typeface="Calibri"/>
                <a:sym typeface="Calibri"/>
              </a:rPr>
              <a:t>Shock-dependent course (50 mg every 6 hours when shock was clinically evident)</a:t>
            </a:r>
            <a:endParaRPr sz="1300" dirty="0">
              <a:solidFill>
                <a:srgbClr val="333333"/>
              </a:solidFill>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AutoNum type="arabicPeriod"/>
            </a:pPr>
            <a:r>
              <a:rPr lang="en" sz="1300" dirty="0">
                <a:solidFill>
                  <a:srgbClr val="333333"/>
                </a:solidFill>
                <a:latin typeface="Calibri"/>
                <a:ea typeface="Calibri"/>
                <a:cs typeface="Calibri"/>
                <a:sym typeface="Calibri"/>
              </a:rPr>
              <a:t>No hydrocortisone</a:t>
            </a:r>
            <a:endParaRPr sz="13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300" b="1" dirty="0">
                <a:solidFill>
                  <a:schemeClr val="dk1"/>
                </a:solidFill>
                <a:latin typeface="Calibri"/>
                <a:ea typeface="Calibri"/>
                <a:cs typeface="Calibri"/>
                <a:sym typeface="Calibri"/>
              </a:rPr>
              <a:t>Methods</a:t>
            </a:r>
            <a:endParaRPr sz="1300" dirty="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 sz="1300" dirty="0">
                <a:solidFill>
                  <a:srgbClr val="333333"/>
                </a:solidFill>
                <a:latin typeface="Calibri"/>
                <a:ea typeface="Calibri"/>
                <a:cs typeface="Calibri"/>
                <a:sym typeface="Calibri"/>
              </a:rPr>
              <a:t>Multicenter, Randomized, embedded, multifactorial, adaptive, platform trial</a:t>
            </a:r>
            <a:endParaRPr sz="1300" dirty="0">
              <a:solidFill>
                <a:srgbClr val="333333"/>
              </a:solidFill>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 sz="1300" dirty="0">
                <a:solidFill>
                  <a:srgbClr val="333333"/>
                </a:solidFill>
                <a:latin typeface="Calibri"/>
                <a:ea typeface="Calibri"/>
                <a:cs typeface="Calibri"/>
                <a:sym typeface="Calibri"/>
              </a:rPr>
              <a:t>Statistical analysis with Bayesian statistics</a:t>
            </a:r>
            <a:endParaRPr sz="1300" dirty="0">
              <a:solidFill>
                <a:srgbClr val="333333"/>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rgbClr val="333333"/>
              </a:solidFill>
              <a:latin typeface="Barlow"/>
              <a:ea typeface="Barlow"/>
              <a:cs typeface="Barlow"/>
              <a:sym typeface="Barlow"/>
            </a:endParaRPr>
          </a:p>
          <a:p>
            <a:pPr marL="0" lvl="0" indent="0" algn="l" rtl="0">
              <a:lnSpc>
                <a:spcPct val="115000"/>
              </a:lnSpc>
              <a:spcBef>
                <a:spcPts val="0"/>
              </a:spcBef>
              <a:spcAft>
                <a:spcPts val="0"/>
              </a:spcAft>
              <a:buSzPts val="1100"/>
              <a:buNone/>
            </a:pPr>
            <a:endParaRPr sz="1200" dirty="0">
              <a:solidFill>
                <a:srgbClr val="333333"/>
              </a:solidFill>
              <a:latin typeface="Barlow"/>
              <a:ea typeface="Barlow"/>
              <a:cs typeface="Barlow"/>
              <a:sym typeface="Barlow"/>
            </a:endParaRPr>
          </a:p>
          <a:p>
            <a:pPr marL="342900" marR="0" lvl="1" indent="0" algn="l" rtl="0">
              <a:spcBef>
                <a:spcPts val="0"/>
              </a:spcBef>
              <a:spcAft>
                <a:spcPts val="0"/>
              </a:spcAft>
              <a:buNone/>
            </a:pPr>
            <a:r>
              <a:rPr lang="en" sz="1200" i="0" u="none" strike="noStrike" cap="none" dirty="0">
                <a:solidFill>
                  <a:schemeClr val="dk1"/>
                </a:solidFill>
                <a:latin typeface="Calibri"/>
                <a:ea typeface="Calibri"/>
                <a:cs typeface="Calibri"/>
                <a:sym typeface="Calibri"/>
              </a:rPr>
              <a:t> </a:t>
            </a:r>
            <a:endParaRPr sz="1100" dirty="0">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71" name="Google Shape;71;p14"/>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dirty="0">
                <a:solidFill>
                  <a:schemeClr val="dk1"/>
                </a:solidFill>
                <a:latin typeface="Calibri"/>
                <a:ea typeface="Calibri"/>
                <a:cs typeface="Calibri"/>
                <a:sym typeface="Calibri"/>
              </a:rPr>
              <a:t>Primary Outcome: </a:t>
            </a:r>
            <a:r>
              <a:rPr lang="en" sz="1200" dirty="0">
                <a:solidFill>
                  <a:schemeClr val="dk1"/>
                </a:solidFill>
                <a:latin typeface="Calibri"/>
                <a:ea typeface="Calibri"/>
                <a:cs typeface="Calibri"/>
                <a:sym typeface="Calibri"/>
              </a:rPr>
              <a:t>Days alive and free of ICU-based cardiopulmonary support within 21 days of randomization</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Median organ support–free days were 0 (IQR, –1 to 15), 0 (IQR, –1 to 13), and 0 (IQR, –1 to 11)</a:t>
            </a:r>
            <a:endParaRPr sz="1200" dirty="0">
              <a:solidFill>
                <a:schemeClr val="dk1"/>
              </a:solidFill>
              <a:latin typeface="Calibri"/>
              <a:ea typeface="Calibri"/>
              <a:cs typeface="Calibri"/>
              <a:sym typeface="Calibri"/>
            </a:endParaRPr>
          </a:p>
          <a:p>
            <a:pPr marL="914400" marR="0" lvl="1"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Value of (-1) was used as the outcome for death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Median adjusted odds ratios of 1.43 (95% </a:t>
            </a:r>
            <a:r>
              <a:rPr lang="en" sz="1200" dirty="0" err="1">
                <a:solidFill>
                  <a:schemeClr val="dk1"/>
                </a:solidFill>
                <a:latin typeface="Calibri"/>
                <a:ea typeface="Calibri"/>
                <a:cs typeface="Calibri"/>
                <a:sym typeface="Calibri"/>
              </a:rPr>
              <a:t>CrI</a:t>
            </a:r>
            <a:r>
              <a:rPr lang="en" sz="1200" dirty="0">
                <a:solidFill>
                  <a:schemeClr val="dk1"/>
                </a:solidFill>
                <a:latin typeface="Calibri"/>
                <a:ea typeface="Calibri"/>
                <a:cs typeface="Calibri"/>
                <a:sym typeface="Calibri"/>
              </a:rPr>
              <a:t>, 0.91-2.27) and 1.22 (95% </a:t>
            </a:r>
            <a:r>
              <a:rPr lang="en" sz="1200" dirty="0" err="1">
                <a:solidFill>
                  <a:schemeClr val="dk1"/>
                </a:solidFill>
                <a:latin typeface="Calibri"/>
                <a:ea typeface="Calibri"/>
                <a:cs typeface="Calibri"/>
                <a:sym typeface="Calibri"/>
              </a:rPr>
              <a:t>CrI</a:t>
            </a:r>
            <a:r>
              <a:rPr lang="en" sz="1200" dirty="0">
                <a:solidFill>
                  <a:schemeClr val="dk1"/>
                </a:solidFill>
                <a:latin typeface="Calibri"/>
                <a:ea typeface="Calibri"/>
                <a:cs typeface="Calibri"/>
                <a:sym typeface="Calibri"/>
              </a:rPr>
              <a:t>, 0.76-1.94) for the fixed-dose and shock-dependent groups</a:t>
            </a:r>
            <a:endParaRPr sz="1200" dirty="0">
              <a:solidFill>
                <a:schemeClr val="dk1"/>
              </a:solidFill>
              <a:latin typeface="Calibri"/>
              <a:ea typeface="Calibri"/>
              <a:cs typeface="Calibri"/>
              <a:sym typeface="Calibri"/>
            </a:endParaRPr>
          </a:p>
          <a:p>
            <a:pPr marL="914400" marR="0" lvl="1"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Associated with a 93% and 80% probability of superiority when compared to no hydrocortisone therapy</a:t>
            </a:r>
            <a:endParaRPr sz="1200" dirty="0">
              <a:solidFill>
                <a:schemeClr val="dk1"/>
              </a:solidFill>
              <a:latin typeface="Calibri"/>
              <a:ea typeface="Calibri"/>
              <a:cs typeface="Calibri"/>
              <a:sym typeface="Calibri"/>
            </a:endParaRPr>
          </a:p>
          <a:p>
            <a:pPr marL="457200" marR="0" lvl="0" indent="0" algn="l" rtl="0">
              <a:spcBef>
                <a:spcPts val="0"/>
              </a:spcBef>
              <a:spcAft>
                <a:spcPts val="0"/>
              </a:spcAft>
              <a:buNone/>
            </a:pPr>
            <a:r>
              <a:rPr lang="en" sz="1200" b="1" dirty="0">
                <a:solidFill>
                  <a:schemeClr val="dk1"/>
                </a:solidFill>
                <a:latin typeface="Calibri"/>
                <a:ea typeface="Calibri"/>
                <a:cs typeface="Calibri"/>
                <a:sym typeface="Calibri"/>
              </a:rPr>
              <a:t>Selected secondary outcome:</a:t>
            </a:r>
            <a:endParaRPr sz="1200" b="1"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Median adjusted odds ratios of 1.03 (95% </a:t>
            </a:r>
            <a:r>
              <a:rPr lang="en" sz="1200" dirty="0" err="1">
                <a:solidFill>
                  <a:schemeClr val="dk1"/>
                </a:solidFill>
                <a:latin typeface="Calibri"/>
                <a:ea typeface="Calibri"/>
                <a:cs typeface="Calibri"/>
                <a:sym typeface="Calibri"/>
              </a:rPr>
              <a:t>CrI</a:t>
            </a:r>
            <a:r>
              <a:rPr lang="en" sz="1200" dirty="0">
                <a:solidFill>
                  <a:schemeClr val="dk1"/>
                </a:solidFill>
                <a:latin typeface="Calibri"/>
                <a:ea typeface="Calibri"/>
                <a:cs typeface="Calibri"/>
                <a:sym typeface="Calibri"/>
              </a:rPr>
              <a:t>, 0.53-1.95) and 1.10 (95% </a:t>
            </a:r>
            <a:r>
              <a:rPr lang="en" sz="1200" dirty="0" err="1">
                <a:solidFill>
                  <a:schemeClr val="dk1"/>
                </a:solidFill>
                <a:latin typeface="Calibri"/>
                <a:ea typeface="Calibri"/>
                <a:cs typeface="Calibri"/>
                <a:sym typeface="Calibri"/>
              </a:rPr>
              <a:t>CrI</a:t>
            </a:r>
            <a:r>
              <a:rPr lang="en" sz="1200" dirty="0">
                <a:solidFill>
                  <a:schemeClr val="dk1"/>
                </a:solidFill>
                <a:latin typeface="Calibri"/>
                <a:ea typeface="Calibri"/>
                <a:cs typeface="Calibri"/>
                <a:sym typeface="Calibri"/>
              </a:rPr>
              <a:t>, 0.58-2.11) for the fixed-dose and shock-dependent groups, respectively → associated with a 54% and 62% probability of superiority when compared to no hydrocortisone administration</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000" dirty="0"/>
          </a:p>
          <a:p>
            <a:pPr marL="457200" lvl="0" indent="-292100" algn="l" rtl="0">
              <a:lnSpc>
                <a:spcPct val="115000"/>
              </a:lnSpc>
              <a:spcBef>
                <a:spcPts val="1200"/>
              </a:spcBef>
              <a:spcAft>
                <a:spcPts val="0"/>
              </a:spcAft>
              <a:buSzPts val="1000"/>
              <a:buChar char="-"/>
            </a:pPr>
            <a:endParaRPr sz="1000" dirty="0"/>
          </a:p>
          <a:p>
            <a:pPr marL="0" marR="0" lvl="1" indent="0" algn="l" rtl="0">
              <a:spcBef>
                <a:spcPts val="1200"/>
              </a:spcBef>
              <a:spcAft>
                <a:spcPts val="0"/>
              </a:spcAft>
              <a:buNone/>
            </a:pPr>
            <a:endParaRPr sz="1000" dirty="0"/>
          </a:p>
        </p:txBody>
      </p:sp>
      <p:pic>
        <p:nvPicPr>
          <p:cNvPr id="72" name="Google Shape;72;p14"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73" name="Google Shape;73;p14"/>
          <p:cNvSpPr/>
          <p:nvPr/>
        </p:nvSpPr>
        <p:spPr>
          <a:xfrm>
            <a:off x="4061750" y="3908275"/>
            <a:ext cx="5082300" cy="12351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chemeClr val="dk1"/>
                </a:solidFill>
                <a:latin typeface="Calibri"/>
                <a:ea typeface="Calibri"/>
                <a:cs typeface="Calibri"/>
                <a:sym typeface="Calibri"/>
              </a:rPr>
              <a:t>The Bottom Line</a:t>
            </a:r>
            <a:endParaRPr sz="1400" b="1" dirty="0">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100" dirty="0">
                <a:solidFill>
                  <a:schemeClr val="dk1"/>
                </a:solidFill>
                <a:latin typeface="Calibri"/>
                <a:ea typeface="Calibri"/>
                <a:cs typeface="Calibri"/>
                <a:sym typeface="Calibri"/>
              </a:rPr>
              <a:t>Study authors demonstrated the high probability of superiority of corticosteroid use compared to no steroids with respect to organ support free days within the first 21 days of treatment in patients suffering from COVID-19 and requiring cardiopulmonary support in an ICU. Of note, this study was stopped early and didn’t make their prespecified targets for significance.</a:t>
            </a:r>
            <a:endParaRPr sz="1100" dirty="0">
              <a:solidFill>
                <a:schemeClr val="dk1"/>
              </a:solidFill>
              <a:latin typeface="Calibri"/>
              <a:ea typeface="Calibri"/>
              <a:cs typeface="Calibri"/>
              <a:sym typeface="Calibri"/>
            </a:endParaRPr>
          </a:p>
        </p:txBody>
      </p:sp>
      <p:sp>
        <p:nvSpPr>
          <p:cNvPr id="74" name="Google Shape;74;p14"/>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Steroids in COVID-19</a:t>
            </a:r>
            <a:endParaRPr sz="1100"/>
          </a:p>
        </p:txBody>
      </p:sp>
      <p:pic>
        <p:nvPicPr>
          <p:cNvPr id="75" name="Google Shape;75;p14"/>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76" name="Google Shape;76;p14"/>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p:nvPr/>
        </p:nvSpPr>
        <p:spPr>
          <a:xfrm>
            <a:off x="2745100" y="145300"/>
            <a:ext cx="6380400" cy="1089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u="sng" dirty="0">
                <a:solidFill>
                  <a:schemeClr val="hlink"/>
                </a:solidFill>
                <a:latin typeface="Barlow"/>
                <a:ea typeface="Barlow"/>
                <a:cs typeface="Barlow"/>
                <a:sym typeface="Barlow"/>
                <a:hlinkClick r:id="rId3"/>
              </a:rPr>
              <a:t>Effect of Hydrocortisone on 21-Day Mortality or Respiratory Support Among Critically Ill Patients with COVID-19</a:t>
            </a:r>
            <a:endParaRPr u="sng" dirty="0">
              <a:solidFill>
                <a:schemeClr val="accent5"/>
              </a:solidFill>
              <a:latin typeface="Barlow"/>
              <a:ea typeface="Barlow"/>
              <a:cs typeface="Barlow"/>
              <a:sym typeface="Barlow"/>
            </a:endParaRPr>
          </a:p>
          <a:p>
            <a:pPr marL="0" marR="0" lvl="0" indent="0" algn="ctr" rtl="0">
              <a:spcBef>
                <a:spcPts val="0"/>
              </a:spcBef>
              <a:spcAft>
                <a:spcPts val="0"/>
              </a:spcAft>
              <a:buNone/>
            </a:pPr>
            <a:r>
              <a:rPr lang="en" dirty="0">
                <a:latin typeface="Barlow"/>
                <a:ea typeface="Barlow"/>
                <a:cs typeface="Barlow"/>
                <a:sym typeface="Barlow"/>
              </a:rPr>
              <a:t>The CAPE COVID Trial Group Investigators </a:t>
            </a:r>
            <a:endParaRPr dirty="0">
              <a:latin typeface="Barlow"/>
              <a:ea typeface="Barlow"/>
              <a:cs typeface="Barlow"/>
              <a:sym typeface="Barlow"/>
            </a:endParaRPr>
          </a:p>
          <a:p>
            <a:pPr marL="0" marR="0" lvl="0" indent="0" algn="ctr" rtl="0">
              <a:spcBef>
                <a:spcPts val="0"/>
              </a:spcBef>
              <a:spcAft>
                <a:spcPts val="0"/>
              </a:spcAft>
              <a:buNone/>
            </a:pPr>
            <a:endParaRPr sz="900" b="1" i="1" dirty="0">
              <a:solidFill>
                <a:srgbClr val="2F5496"/>
              </a:solidFill>
            </a:endParaRPr>
          </a:p>
          <a:p>
            <a:pPr marL="0" marR="0" lvl="0" indent="0" algn="ctr" rtl="0">
              <a:spcBef>
                <a:spcPts val="0"/>
              </a:spcBef>
              <a:spcAft>
                <a:spcPts val="0"/>
              </a:spcAft>
              <a:buNone/>
            </a:pPr>
            <a:endParaRPr dirty="0">
              <a:solidFill>
                <a:srgbClr val="2F5496"/>
              </a:solidFill>
              <a:latin typeface="Barlow"/>
              <a:ea typeface="Barlow"/>
              <a:cs typeface="Barlow"/>
              <a:sym typeface="Barlow"/>
            </a:endParaRPr>
          </a:p>
        </p:txBody>
      </p:sp>
      <p:sp>
        <p:nvSpPr>
          <p:cNvPr id="83" name="Google Shape;83;p15"/>
          <p:cNvSpPr txBox="1"/>
          <p:nvPr/>
        </p:nvSpPr>
        <p:spPr>
          <a:xfrm>
            <a:off x="0" y="987400"/>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Study investigators aimed to determine whether hydrocortisone impacts treatment failure on day 21 in critically ill patients with severe acute respiratory syndrome coronavirus 2 (SARS-CoV-2) infection and acute respiratory failure (ARF).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Patients were randomized to one of two dosing regimens: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14-day course of hydrocortisone 200 mg/d until day 7, 100 mg/d for 4 days, and 50 mg/d for 3 days.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Placebo: Saline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Multicenter, randomized, double-blind, sequential trial with interim analyses planned for every 50 patients. </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Embedded in the ongoing Community Acquired Pneumonia: Evaluation of Corticosteroids (CAPE COD) trial. </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the primary analysis, missing data was considered treatment failure. No imputation was made for secondary outcomes. The statistical tests performed for this study were 2-sided. </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i="0" u="none" strike="noStrike" cap="none">
                <a:solidFill>
                  <a:schemeClr val="dk1"/>
                </a:solidFill>
                <a:latin typeface="Calibri"/>
                <a:ea typeface="Calibri"/>
                <a:cs typeface="Calibri"/>
                <a:sym typeface="Calibri"/>
              </a:rPr>
              <a:t> </a:t>
            </a:r>
            <a:endParaRPr sz="1100">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4;p15"/>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a:t>
            </a:r>
            <a:r>
              <a:rPr lang="en" sz="1200">
                <a:solidFill>
                  <a:schemeClr val="dk1"/>
                </a:solidFill>
                <a:latin typeface="Calibri"/>
                <a:ea typeface="Calibri"/>
                <a:cs typeface="Calibri"/>
                <a:sym typeface="Calibri"/>
              </a:rPr>
              <a:t> Treatment failure on </a:t>
            </a:r>
            <a:r>
              <a:rPr lang="en" sz="1200" i="1">
                <a:solidFill>
                  <a:schemeClr val="dk1"/>
                </a:solidFill>
                <a:latin typeface="Calibri"/>
                <a:ea typeface="Calibri"/>
                <a:cs typeface="Calibri"/>
                <a:sym typeface="Calibri"/>
              </a:rPr>
              <a:t>day 21 </a:t>
            </a:r>
            <a:r>
              <a:rPr lang="en" sz="1200">
                <a:solidFill>
                  <a:schemeClr val="dk1"/>
                </a:solidFill>
                <a:latin typeface="Calibri"/>
                <a:ea typeface="Calibri"/>
                <a:cs typeface="Calibri"/>
                <a:sym typeface="Calibri"/>
              </a:rPr>
              <a:t>(Death or persistent dependence of mechanical ventilation or high-flow oxygen therapy)</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0" algn="l" rtl="0">
              <a:lnSpc>
                <a:spcPct val="100000"/>
              </a:lnSpc>
              <a:spcBef>
                <a:spcPts val="100"/>
              </a:spcBef>
              <a:spcAft>
                <a:spcPts val="0"/>
              </a:spcAft>
              <a:buNone/>
            </a:pPr>
            <a:endParaRPr sz="1200" b="1">
              <a:latin typeface="Calibri"/>
              <a:ea typeface="Calibri"/>
              <a:cs typeface="Calibri"/>
              <a:sym typeface="Calibri"/>
            </a:endParaRPr>
          </a:p>
          <a:p>
            <a:pPr marL="457200" lvl="0" indent="0" algn="l" rtl="0">
              <a:lnSpc>
                <a:spcPct val="100000"/>
              </a:lnSpc>
              <a:spcBef>
                <a:spcPts val="100"/>
              </a:spcBef>
              <a:spcAft>
                <a:spcPts val="0"/>
              </a:spcAft>
              <a:buNone/>
            </a:pPr>
            <a:r>
              <a:rPr lang="en" sz="1200" b="1">
                <a:latin typeface="Calibri"/>
                <a:ea typeface="Calibri"/>
                <a:cs typeface="Calibri"/>
                <a:sym typeface="Calibri"/>
              </a:rPr>
              <a:t>Secondary Outcome: </a:t>
            </a:r>
            <a:r>
              <a:rPr lang="en" sz="1200">
                <a:latin typeface="Calibri"/>
                <a:ea typeface="Calibri"/>
                <a:cs typeface="Calibri"/>
                <a:sym typeface="Calibri"/>
              </a:rPr>
              <a:t>Hydrocortisone group vs. Placebo group</a:t>
            </a:r>
            <a:endParaRPr sz="1200">
              <a:latin typeface="Calibri"/>
              <a:ea typeface="Calibri"/>
              <a:cs typeface="Calibri"/>
              <a:sym typeface="Calibri"/>
            </a:endParaRPr>
          </a:p>
          <a:p>
            <a:pPr marL="457200" lvl="0" indent="0" algn="l" rtl="0">
              <a:lnSpc>
                <a:spcPct val="100000"/>
              </a:lnSpc>
              <a:spcBef>
                <a:spcPts val="100"/>
              </a:spcBef>
              <a:spcAft>
                <a:spcPts val="0"/>
              </a:spcAft>
              <a:buNone/>
            </a:pPr>
            <a:endParaRPr sz="1200">
              <a:latin typeface="Calibri"/>
              <a:ea typeface="Calibri"/>
              <a:cs typeface="Calibri"/>
              <a:sym typeface="Calibri"/>
            </a:endParaRPr>
          </a:p>
          <a:p>
            <a:pPr marL="457200" lvl="0" indent="-292100" algn="l" rtl="0">
              <a:lnSpc>
                <a:spcPct val="100000"/>
              </a:lnSpc>
              <a:spcBef>
                <a:spcPts val="100"/>
              </a:spcBef>
              <a:spcAft>
                <a:spcPts val="0"/>
              </a:spcAft>
              <a:buSzPts val="1000"/>
              <a:buChar char="●"/>
            </a:pPr>
            <a:r>
              <a:rPr lang="en" sz="1000"/>
              <a:t>Need for endotracheal intubation (for patients non invasively ventilated at inclusion): 8/16 (50.0%) v. 12/16 (75.0%)</a:t>
            </a:r>
            <a:endParaRPr sz="1000"/>
          </a:p>
          <a:p>
            <a:pPr marL="457200" lvl="0" indent="-292100" algn="l" rtl="0">
              <a:lnSpc>
                <a:spcPct val="100000"/>
              </a:lnSpc>
              <a:spcBef>
                <a:spcPts val="100"/>
              </a:spcBef>
              <a:spcAft>
                <a:spcPts val="0"/>
              </a:spcAft>
              <a:buSzPts val="1000"/>
              <a:buChar char="●"/>
            </a:pPr>
            <a:r>
              <a:rPr lang="en" sz="1000"/>
              <a:t>Cumulative incidences of prone position sessions: 36 (47.4%) vs. 39 (57.4%)</a:t>
            </a:r>
            <a:endParaRPr sz="1000"/>
          </a:p>
          <a:p>
            <a:pPr marL="457200" lvl="0" indent="-292100" algn="l" rtl="0">
              <a:lnSpc>
                <a:spcPct val="100000"/>
              </a:lnSpc>
              <a:spcBef>
                <a:spcPts val="100"/>
              </a:spcBef>
              <a:spcAft>
                <a:spcPts val="0"/>
              </a:spcAft>
              <a:buSzPts val="1000"/>
              <a:buChar char="●"/>
            </a:pPr>
            <a:r>
              <a:rPr lang="en" sz="1000"/>
              <a:t>Need for extracorporeal membrane oxygenation: 2 (2.7%) vs/ 2 (2.7%)</a:t>
            </a:r>
            <a:endParaRPr sz="1000"/>
          </a:p>
          <a:p>
            <a:pPr marL="457200" lvl="0" indent="-292100" algn="l" rtl="0">
              <a:lnSpc>
                <a:spcPct val="100000"/>
              </a:lnSpc>
              <a:spcBef>
                <a:spcPts val="100"/>
              </a:spcBef>
              <a:spcAft>
                <a:spcPts val="0"/>
              </a:spcAft>
              <a:buSzPts val="1000"/>
              <a:buChar char="●"/>
            </a:pPr>
            <a:r>
              <a:rPr lang="en" sz="1000"/>
              <a:t>Need for Inhaled nitric oxide: 5 (6.7%) vs. 11 (15.0%)</a:t>
            </a:r>
            <a:endParaRPr sz="1000"/>
          </a:p>
          <a:p>
            <a:pPr marL="457200" lvl="0" indent="-292100" algn="l" rtl="0">
              <a:lnSpc>
                <a:spcPct val="100000"/>
              </a:lnSpc>
              <a:spcBef>
                <a:spcPts val="100"/>
              </a:spcBef>
              <a:spcAft>
                <a:spcPts val="0"/>
              </a:spcAft>
              <a:buSzPts val="1000"/>
              <a:buChar char="●"/>
            </a:pPr>
            <a:r>
              <a:rPr lang="en" sz="1000"/>
              <a:t>Occurrence of nosocomial infections on </a:t>
            </a:r>
            <a:r>
              <a:rPr lang="en" sz="1000" i="1"/>
              <a:t>day 28</a:t>
            </a:r>
            <a:r>
              <a:rPr lang="en" sz="1000"/>
              <a:t>: 28 (37.7%) vs. 30 (41.1%)</a:t>
            </a:r>
            <a:endParaRPr sz="1000"/>
          </a:p>
          <a:p>
            <a:pPr marL="0" lvl="0" indent="457200" algn="l" rtl="0">
              <a:lnSpc>
                <a:spcPct val="115000"/>
              </a:lnSpc>
              <a:spcBef>
                <a:spcPts val="1200"/>
              </a:spcBef>
              <a:spcAft>
                <a:spcPts val="0"/>
              </a:spcAft>
              <a:buNone/>
            </a:pPr>
            <a:endParaRPr sz="1200" b="1">
              <a:latin typeface="Calibri"/>
              <a:ea typeface="Calibri"/>
              <a:cs typeface="Calibri"/>
              <a:sym typeface="Calibri"/>
            </a:endParaRPr>
          </a:p>
          <a:p>
            <a:pPr marL="0" marR="0" lvl="1" indent="0" algn="l" rtl="0">
              <a:spcBef>
                <a:spcPts val="1200"/>
              </a:spcBef>
              <a:spcAft>
                <a:spcPts val="0"/>
              </a:spcAft>
              <a:buNone/>
            </a:pPr>
            <a:endParaRPr sz="1000"/>
          </a:p>
        </p:txBody>
      </p:sp>
      <p:pic>
        <p:nvPicPr>
          <p:cNvPr id="85" name="Google Shape;85;p15"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86" name="Google Shape;86;p15"/>
          <p:cNvSpPr/>
          <p:nvPr/>
        </p:nvSpPr>
        <p:spPr>
          <a:xfrm>
            <a:off x="4061750" y="3959575"/>
            <a:ext cx="508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 The use of low-dose hydrocortisone in critically ill patients with COVID-19 and ARF did not significantly reduce the prevalence of treatment failure at day 21. It is important to note that this clinical trial was stopped early, which may have impacted its ability to provide a statistical difference in the primary outcome. </a:t>
            </a:r>
            <a:endParaRPr sz="10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 name="Google Shape;87;p15"/>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Steroids in COVID-19</a:t>
            </a:r>
            <a:endParaRPr sz="1100"/>
          </a:p>
        </p:txBody>
      </p:sp>
      <p:pic>
        <p:nvPicPr>
          <p:cNvPr id="88" name="Google Shape;88;p15"/>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89" name="Google Shape;89;p15"/>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90" name="Google Shape;90;p15"/>
          <p:cNvGraphicFramePr/>
          <p:nvPr/>
        </p:nvGraphicFramePr>
        <p:xfrm>
          <a:off x="4200563" y="1741600"/>
          <a:ext cx="4804675" cy="670500"/>
        </p:xfrm>
        <a:graphic>
          <a:graphicData uri="http://schemas.openxmlformats.org/drawingml/2006/table">
            <a:tbl>
              <a:tblPr>
                <a:noFill/>
                <a:tableStyleId>{75E2A121-DB4C-4F74-95DA-3973C31AFFC1}</a:tableStyleId>
              </a:tblPr>
              <a:tblGrid>
                <a:gridCol w="2460850">
                  <a:extLst>
                    <a:ext uri="{9D8B030D-6E8A-4147-A177-3AD203B41FA5}">
                      <a16:colId xmlns:a16="http://schemas.microsoft.com/office/drawing/2014/main" val="20000"/>
                    </a:ext>
                  </a:extLst>
                </a:gridCol>
                <a:gridCol w="1140625">
                  <a:extLst>
                    <a:ext uri="{9D8B030D-6E8A-4147-A177-3AD203B41FA5}">
                      <a16:colId xmlns:a16="http://schemas.microsoft.com/office/drawing/2014/main" val="20001"/>
                    </a:ext>
                  </a:extLst>
                </a:gridCol>
                <a:gridCol w="1203200">
                  <a:extLst>
                    <a:ext uri="{9D8B030D-6E8A-4147-A177-3AD203B41FA5}">
                      <a16:colId xmlns:a16="http://schemas.microsoft.com/office/drawing/2014/main" val="20002"/>
                    </a:ext>
                  </a:extLst>
                </a:gridCol>
              </a:tblGrid>
              <a:tr h="268775">
                <a:tc>
                  <a:txBody>
                    <a:bodyPr/>
                    <a:lstStyle/>
                    <a:p>
                      <a:pPr marL="0" lvl="0" indent="0" algn="l" rtl="0">
                        <a:spcBef>
                          <a:spcPts val="0"/>
                        </a:spcBef>
                        <a:spcAft>
                          <a:spcPts val="0"/>
                        </a:spcAft>
                        <a:buNone/>
                      </a:pPr>
                      <a:r>
                        <a:rPr lang="en" sz="1000"/>
                        <a:t>Hydrocortisone (n=76) </a:t>
                      </a:r>
                      <a:endParaRPr sz="1000"/>
                    </a:p>
                  </a:txBody>
                  <a:tcPr marL="91425" marR="91425" marT="91425" marB="91425"/>
                </a:tc>
                <a:tc>
                  <a:txBody>
                    <a:bodyPr/>
                    <a:lstStyle/>
                    <a:p>
                      <a:pPr marL="0" lvl="0" indent="0" algn="l" rtl="0">
                        <a:spcBef>
                          <a:spcPts val="0"/>
                        </a:spcBef>
                        <a:spcAft>
                          <a:spcPts val="0"/>
                        </a:spcAft>
                        <a:buNone/>
                      </a:pPr>
                      <a:r>
                        <a:rPr lang="en" sz="1000"/>
                        <a:t>32</a:t>
                      </a:r>
                      <a:endParaRPr sz="1000"/>
                    </a:p>
                  </a:txBody>
                  <a:tcPr marL="91425" marR="91425" marT="91425" marB="91425"/>
                </a:tc>
                <a:tc>
                  <a:txBody>
                    <a:bodyPr/>
                    <a:lstStyle/>
                    <a:p>
                      <a:pPr marL="0" lvl="0" indent="0" algn="l" rtl="0">
                        <a:spcBef>
                          <a:spcPts val="0"/>
                        </a:spcBef>
                        <a:spcAft>
                          <a:spcPts val="0"/>
                        </a:spcAft>
                        <a:buNone/>
                      </a:pPr>
                      <a:r>
                        <a:rPr lang="en" sz="1000"/>
                        <a:t>42.1%</a:t>
                      </a:r>
                      <a:endParaRPr sz="1000"/>
                    </a:p>
                  </a:txBody>
                  <a:tcPr marL="91425" marR="91425" marT="91425" marB="91425"/>
                </a:tc>
                <a:extLst>
                  <a:ext uri="{0D108BD9-81ED-4DB2-BD59-A6C34878D82A}">
                    <a16:rowId xmlns:a16="http://schemas.microsoft.com/office/drawing/2014/main" val="10000"/>
                  </a:ext>
                </a:extLst>
              </a:tr>
              <a:tr h="247250">
                <a:tc>
                  <a:txBody>
                    <a:bodyPr/>
                    <a:lstStyle/>
                    <a:p>
                      <a:pPr marL="0" lvl="0" indent="0" algn="l" rtl="0">
                        <a:spcBef>
                          <a:spcPts val="0"/>
                        </a:spcBef>
                        <a:spcAft>
                          <a:spcPts val="0"/>
                        </a:spcAft>
                        <a:buNone/>
                      </a:pPr>
                      <a:r>
                        <a:rPr lang="en" sz="1000"/>
                        <a:t>Placebo (n=73)</a:t>
                      </a:r>
                      <a:endParaRPr sz="1000"/>
                    </a:p>
                  </a:txBody>
                  <a:tcPr marL="91425" marR="91425" marT="91425" marB="91425"/>
                </a:tc>
                <a:tc>
                  <a:txBody>
                    <a:bodyPr/>
                    <a:lstStyle/>
                    <a:p>
                      <a:pPr marL="0" lvl="0" indent="0" algn="l" rtl="0">
                        <a:spcBef>
                          <a:spcPts val="0"/>
                        </a:spcBef>
                        <a:spcAft>
                          <a:spcPts val="0"/>
                        </a:spcAft>
                        <a:buNone/>
                      </a:pPr>
                      <a:r>
                        <a:rPr lang="en" sz="1000"/>
                        <a:t>37</a:t>
                      </a:r>
                      <a:endParaRPr sz="1000"/>
                    </a:p>
                  </a:txBody>
                  <a:tcPr marL="91425" marR="91425" marT="91425" marB="91425"/>
                </a:tc>
                <a:tc>
                  <a:txBody>
                    <a:bodyPr/>
                    <a:lstStyle/>
                    <a:p>
                      <a:pPr marL="0" lvl="0" indent="0" algn="l" rtl="0">
                        <a:spcBef>
                          <a:spcPts val="0"/>
                        </a:spcBef>
                        <a:spcAft>
                          <a:spcPts val="0"/>
                        </a:spcAft>
                        <a:buNone/>
                      </a:pPr>
                      <a:r>
                        <a:rPr lang="en" sz="1000"/>
                        <a:t>50.7%</a:t>
                      </a:r>
                      <a:endParaRPr sz="10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1100"/>
              <a:buNone/>
            </a:pPr>
            <a:r>
              <a:rPr lang="en" u="sng" dirty="0">
                <a:solidFill>
                  <a:schemeClr val="accent5"/>
                </a:solidFill>
                <a:hlinkClick r:id="rId3"/>
              </a:rPr>
              <a:t>Effect of Dexamethasone on Days Alive and Ventilator-Free in Patients with Moderate or Severe Acute Respiratory Distress Syndrome and COVID-19: the </a:t>
            </a:r>
            <a:r>
              <a:rPr lang="en" u="sng" dirty="0" err="1">
                <a:solidFill>
                  <a:schemeClr val="accent5"/>
                </a:solidFill>
                <a:hlinkClick r:id="rId3"/>
              </a:rPr>
              <a:t>CoDEX</a:t>
            </a:r>
            <a:r>
              <a:rPr lang="en" u="sng" dirty="0">
                <a:solidFill>
                  <a:schemeClr val="accent5"/>
                </a:solidFill>
                <a:hlinkClick r:id="rId3"/>
              </a:rPr>
              <a:t> Randomized Clinical Trial</a:t>
            </a:r>
            <a:endParaRPr b="1" i="1" dirty="0">
              <a:solidFill>
                <a:srgbClr val="00FFFF"/>
              </a:solidFill>
            </a:endParaRPr>
          </a:p>
          <a:p>
            <a:pPr marL="0" lvl="0" indent="0" algn="ctr" rtl="0">
              <a:lnSpc>
                <a:spcPct val="115000"/>
              </a:lnSpc>
              <a:spcBef>
                <a:spcPts val="0"/>
              </a:spcBef>
              <a:spcAft>
                <a:spcPts val="0"/>
              </a:spcAft>
              <a:buClr>
                <a:schemeClr val="dk1"/>
              </a:buClr>
              <a:buSzPts val="1100"/>
              <a:buFont typeface="Arial"/>
              <a:buNone/>
            </a:pPr>
            <a:r>
              <a:rPr lang="en" sz="1100" dirty="0">
                <a:solidFill>
                  <a:schemeClr val="dk1"/>
                </a:solidFill>
              </a:rPr>
              <a:t>The COALITION COVID-19 Brazil III Investigators</a:t>
            </a:r>
            <a:endParaRPr sz="900" b="1" i="1" dirty="0">
              <a:solidFill>
                <a:srgbClr val="2F5496"/>
              </a:solidFill>
            </a:endParaRPr>
          </a:p>
        </p:txBody>
      </p:sp>
      <p:sp>
        <p:nvSpPr>
          <p:cNvPr id="97" name="Google Shape;97;p16"/>
          <p:cNvSpPr txBox="1"/>
          <p:nvPr/>
        </p:nvSpPr>
        <p:spPr>
          <a:xfrm>
            <a:off x="0" y="987400"/>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Objective</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To identify the effect of dexamethasone on ventilator free days in patients with COVID-19 associated ARDS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Intervention</a:t>
            </a: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Dexamethasone 20 mg IV once daily for 5 days, then 10 mg IV for 5 days or until ICU discharge </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Compared to standard care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marR="0" lvl="0" indent="0" algn="l" rtl="0">
              <a:spcBef>
                <a:spcPts val="0"/>
              </a:spcBef>
              <a:spcAft>
                <a:spcPts val="0"/>
              </a:spcAft>
              <a:buNone/>
            </a:pPr>
            <a:r>
              <a:rPr lang="en" b="1" dirty="0">
                <a:solidFill>
                  <a:schemeClr val="dk1"/>
                </a:solidFill>
                <a:latin typeface="Calibri"/>
                <a:ea typeface="Calibri"/>
                <a:cs typeface="Calibri"/>
                <a:sym typeface="Calibri"/>
              </a:rPr>
              <a:t>Methods</a:t>
            </a: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Open-label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Randomized, controlled trial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rPr>
              <a:t>41 ICUs in Brazil</a:t>
            </a:r>
            <a:endParaRPr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i="0" u="none" strike="noStrike" cap="none" dirty="0">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i="0" u="none" strike="noStrike" cap="none"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8" name="Google Shape;98;p16"/>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a:t>
            </a:r>
            <a:r>
              <a:rPr lang="en" sz="1200">
                <a:solidFill>
                  <a:schemeClr val="dk1"/>
                </a:solidFill>
                <a:latin typeface="Calibri"/>
                <a:ea typeface="Calibri"/>
                <a:cs typeface="Calibri"/>
                <a:sym typeface="Calibri"/>
              </a:rPr>
              <a:t> </a:t>
            </a:r>
            <a:r>
              <a:rPr lang="en" sz="1100">
                <a:solidFill>
                  <a:schemeClr val="dk1"/>
                </a:solidFill>
              </a:rPr>
              <a:t>Ventilator free days in the first 28 days, defined as days alive and free of mechanical ventilation for at least 48 hours</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Days alive and free of a ventilator in 28 days was 6.6 days in the dexamethasone group and 4.0 days in the control group, for an adjusted difference of 2.26 days (95% CI: 0.2-4.38, P= 0.04).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There was no difference in secondary outcomes or adverse events</a:t>
            </a:r>
            <a:endParaRPr sz="1100">
              <a:solidFill>
                <a:schemeClr val="dk1"/>
              </a:solidFill>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0" algn="l" rtl="0">
              <a:lnSpc>
                <a:spcPct val="115000"/>
              </a:lnSpc>
              <a:spcBef>
                <a:spcPts val="1200"/>
              </a:spcBef>
              <a:spcAft>
                <a:spcPts val="0"/>
              </a:spcAft>
              <a:buNone/>
            </a:pPr>
            <a:endParaRPr sz="1000"/>
          </a:p>
          <a:p>
            <a:pPr marL="0" marR="0" lvl="1" indent="0" algn="l" rtl="0">
              <a:spcBef>
                <a:spcPts val="1200"/>
              </a:spcBef>
              <a:spcAft>
                <a:spcPts val="0"/>
              </a:spcAft>
              <a:buNone/>
            </a:pPr>
            <a:endParaRPr sz="1000"/>
          </a:p>
        </p:txBody>
      </p:sp>
      <p:pic>
        <p:nvPicPr>
          <p:cNvPr id="99" name="Google Shape;99;p16"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100" name="Google Shape;100;p16"/>
          <p:cNvSpPr/>
          <p:nvPr/>
        </p:nvSpPr>
        <p:spPr>
          <a:xfrm>
            <a:off x="4061750" y="3959575"/>
            <a:ext cx="508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The administration of steroids increased ventilator-free days for this particularly sick cohort of COVID-related ARDS patients.</a:t>
            </a:r>
            <a:endParaRPr sz="13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16"/>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Steroids in COVID-19</a:t>
            </a:r>
            <a:endParaRPr sz="1100"/>
          </a:p>
        </p:txBody>
      </p:sp>
      <p:pic>
        <p:nvPicPr>
          <p:cNvPr id="102" name="Google Shape;102;p16"/>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03" name="Google Shape;103;p16"/>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04" name="Google Shape;104;p16"/>
          <p:cNvPicPr preferRelativeResize="0"/>
          <p:nvPr/>
        </p:nvPicPr>
        <p:blipFill>
          <a:blip r:embed="rId6">
            <a:alphaModFix/>
          </a:blip>
          <a:stretch>
            <a:fillRect/>
          </a:stretch>
        </p:blipFill>
        <p:spPr>
          <a:xfrm>
            <a:off x="5566238" y="2345775"/>
            <a:ext cx="2073326" cy="1434350"/>
          </a:xfrm>
          <a:prstGeom prst="rect">
            <a:avLst/>
          </a:prstGeom>
          <a:noFill/>
          <a:ln>
            <a:noFill/>
          </a:ln>
        </p:spPr>
      </p:pic>
      <p:sp>
        <p:nvSpPr>
          <p:cNvPr id="105" name="Google Shape;105;p16"/>
          <p:cNvSpPr txBox="1"/>
          <p:nvPr/>
        </p:nvSpPr>
        <p:spPr>
          <a:xfrm>
            <a:off x="4528850" y="2345775"/>
            <a:ext cx="1037400" cy="76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800" b="1">
                <a:solidFill>
                  <a:schemeClr val="dk1"/>
                </a:solidFill>
              </a:rPr>
              <a:t>Figure: </a:t>
            </a:r>
            <a:r>
              <a:rPr lang="en" sz="800">
                <a:solidFill>
                  <a:schemeClr val="dk1"/>
                </a:solidFill>
              </a:rPr>
              <a:t>Ventilator-free days at 28 days</a:t>
            </a:r>
            <a:endParaRPr sz="8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1100"/>
              <a:buNone/>
            </a:pPr>
            <a:r>
              <a:rPr lang="en" u="sng">
                <a:solidFill>
                  <a:schemeClr val="hlink"/>
                </a:solidFill>
                <a:latin typeface="Barlow"/>
                <a:ea typeface="Barlow"/>
                <a:cs typeface="Barlow"/>
                <a:sym typeface="Barlow"/>
                <a:hlinkClick r:id="rId3"/>
              </a:rPr>
              <a:t>Association Between Administration of Systemic Corticosteroids and Mortality Among Critically Ill Patients With COVID-19: A Meta-Analysis</a:t>
            </a:r>
            <a:endParaRPr dirty="0">
              <a:solidFill>
                <a:schemeClr val="dk1"/>
              </a:solidFill>
              <a:latin typeface="Barlow"/>
              <a:ea typeface="Barlow"/>
              <a:cs typeface="Barlow"/>
              <a:sym typeface="Barlow"/>
            </a:endParaRPr>
          </a:p>
          <a:p>
            <a:pPr marL="0" lvl="0" indent="0" algn="ctr" rtl="0">
              <a:lnSpc>
                <a:spcPct val="115000"/>
              </a:lnSpc>
              <a:spcBef>
                <a:spcPts val="0"/>
              </a:spcBef>
              <a:spcAft>
                <a:spcPts val="0"/>
              </a:spcAft>
              <a:buSzPts val="1100"/>
              <a:buNone/>
            </a:pPr>
            <a:r>
              <a:rPr lang="en" sz="1200" dirty="0">
                <a:solidFill>
                  <a:schemeClr val="dk1"/>
                </a:solidFill>
                <a:latin typeface="Barlow"/>
                <a:ea typeface="Barlow"/>
                <a:cs typeface="Barlow"/>
                <a:sym typeface="Barlow"/>
              </a:rPr>
              <a:t>The WHO Rapid Evidence Appraisal for COVID-19 Therapies (REACT) Working Group</a:t>
            </a:r>
            <a:endParaRPr sz="1200" dirty="0">
              <a:solidFill>
                <a:schemeClr val="dk1"/>
              </a:solidFill>
              <a:latin typeface="Barlow"/>
              <a:ea typeface="Barlow"/>
              <a:cs typeface="Barlow"/>
              <a:sym typeface="Barlow"/>
            </a:endParaRPr>
          </a:p>
          <a:p>
            <a:pPr marL="0" lvl="0" indent="0" algn="ctr" rtl="0">
              <a:lnSpc>
                <a:spcPct val="115000"/>
              </a:lnSpc>
              <a:spcBef>
                <a:spcPts val="0"/>
              </a:spcBef>
              <a:spcAft>
                <a:spcPts val="0"/>
              </a:spcAft>
              <a:buSzPts val="1100"/>
              <a:buNone/>
            </a:pPr>
            <a:endParaRPr sz="1000" dirty="0">
              <a:solidFill>
                <a:schemeClr val="dk1"/>
              </a:solidFill>
              <a:latin typeface="Barlow"/>
              <a:ea typeface="Barlow"/>
              <a:cs typeface="Barlow"/>
              <a:sym typeface="Barlow"/>
            </a:endParaRPr>
          </a:p>
          <a:p>
            <a:pPr marL="0" lvl="0" indent="0" algn="ctr" rtl="0">
              <a:lnSpc>
                <a:spcPct val="115000"/>
              </a:lnSpc>
              <a:spcBef>
                <a:spcPts val="0"/>
              </a:spcBef>
              <a:spcAft>
                <a:spcPts val="0"/>
              </a:spcAft>
              <a:buClr>
                <a:schemeClr val="dk1"/>
              </a:buClr>
              <a:buSzPts val="1100"/>
              <a:buFont typeface="Arial"/>
              <a:buNone/>
            </a:pPr>
            <a:endParaRPr sz="1000" dirty="0">
              <a:solidFill>
                <a:schemeClr val="dk1"/>
              </a:solidFill>
              <a:latin typeface="Barlow"/>
              <a:ea typeface="Barlow"/>
              <a:cs typeface="Barlow"/>
              <a:sym typeface="Barlow"/>
            </a:endParaRPr>
          </a:p>
        </p:txBody>
      </p:sp>
      <p:sp>
        <p:nvSpPr>
          <p:cNvPr id="112" name="Google Shape;112;p17"/>
          <p:cNvSpPr txBox="1"/>
          <p:nvPr/>
        </p:nvSpPr>
        <p:spPr>
          <a:xfrm>
            <a:off x="0" y="987400"/>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rgbClr val="333333"/>
                </a:solidFill>
                <a:latin typeface="Calibri"/>
                <a:ea typeface="Calibri"/>
                <a:cs typeface="Calibri"/>
                <a:sym typeface="Calibri"/>
              </a:rPr>
              <a:t>Study investigators aimed to determine if the administration of systemic corticosteroids was associated with reduced 28-day mortality in critically ill patients with coronavirus disease 2019 (COVID-19).</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Meta-analysis of 7 clinical trials which examined the clinical effects and outcomes of corticosteroids administration in patients with COVID-19</a:t>
            </a:r>
            <a:endParaRPr sz="12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DEXA-COVID</a:t>
            </a:r>
            <a:endParaRPr sz="10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CoDEX</a:t>
            </a:r>
            <a:endParaRPr sz="10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RECOVERY</a:t>
            </a:r>
            <a:endParaRPr sz="10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CAPE COVID</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Inclusion Criteria</a:t>
            </a:r>
            <a:endParaRPr sz="1200" b="1">
              <a:solidFill>
                <a:schemeClr val="dk1"/>
              </a:solidFill>
              <a:latin typeface="Calibri"/>
              <a:ea typeface="Calibri"/>
              <a:cs typeface="Calibri"/>
              <a:sym typeface="Calibri"/>
            </a:endParaRPr>
          </a:p>
          <a:p>
            <a:pPr marL="457200" marR="0" lvl="0"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Listed with clinicaltrials.gov, Chinese Clinical Trial Registry or EU Clinical Trials Registrar</a:t>
            </a:r>
            <a:endParaRPr sz="900">
              <a:solidFill>
                <a:schemeClr val="dk1"/>
              </a:solidFill>
              <a:latin typeface="Calibri"/>
              <a:ea typeface="Calibri"/>
              <a:cs typeface="Calibri"/>
              <a:sym typeface="Calibri"/>
            </a:endParaRPr>
          </a:p>
          <a:p>
            <a:pPr marL="457200" marR="0" lvl="0"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Listed between December 31, 2019 and Apri 6, 2020</a:t>
            </a:r>
            <a:endParaRPr sz="900">
              <a:solidFill>
                <a:schemeClr val="dk1"/>
              </a:solidFill>
              <a:latin typeface="Calibri"/>
              <a:ea typeface="Calibri"/>
              <a:cs typeface="Calibri"/>
              <a:sym typeface="Calibri"/>
            </a:endParaRPr>
          </a:p>
          <a:p>
            <a:pPr marL="457200" marR="0" lvl="0"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Trials must have examined interaction of corticosteroids and COVID-19</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Exclusion Criteria:</a:t>
            </a:r>
            <a:endParaRPr sz="1200" b="1">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Wrong intervention</a:t>
            </a:r>
            <a:endParaRPr sz="10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Not currently enrolling</a:t>
            </a:r>
            <a:endParaRPr sz="100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Ineligible Population</a:t>
            </a:r>
            <a:endParaRPr sz="10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i="0" u="none" strike="noStrike" cap="none">
                <a:solidFill>
                  <a:schemeClr val="dk1"/>
                </a:solidFill>
                <a:latin typeface="Calibri"/>
                <a:ea typeface="Calibri"/>
                <a:cs typeface="Calibri"/>
                <a:sym typeface="Calibri"/>
              </a:rPr>
              <a:t> </a:t>
            </a:r>
            <a:endParaRPr sz="1100">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13;p17"/>
          <p:cNvSpPr/>
          <p:nvPr/>
        </p:nvSpPr>
        <p:spPr>
          <a:xfrm>
            <a:off x="4076625" y="988575"/>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rgbClr val="333333"/>
                </a:solidFill>
                <a:latin typeface="Calibri"/>
                <a:ea typeface="Calibri"/>
                <a:cs typeface="Calibri"/>
                <a:sym typeface="Calibri"/>
              </a:rPr>
              <a:t>All-cause mortality up to 30 days after randomization (shorter terms accepted if 30 days not available)</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endParaRPr sz="1000"/>
          </a:p>
          <a:p>
            <a:pPr marL="0" marR="0" lvl="1" indent="0" algn="l" rtl="0">
              <a:spcBef>
                <a:spcPts val="1200"/>
              </a:spcBef>
              <a:spcAft>
                <a:spcPts val="0"/>
              </a:spcAft>
              <a:buNone/>
            </a:pPr>
            <a:endParaRPr sz="1000"/>
          </a:p>
        </p:txBody>
      </p:sp>
      <p:pic>
        <p:nvPicPr>
          <p:cNvPr id="114" name="Google Shape;114;p17"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115" name="Google Shape;115;p17"/>
          <p:cNvSpPr/>
          <p:nvPr/>
        </p:nvSpPr>
        <p:spPr>
          <a:xfrm>
            <a:off x="4091625" y="3959450"/>
            <a:ext cx="505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Use of corticosteroids  in critically ill patients, including those with COVID-19 was shown to be associated with lower 28-day all-cause mortality. The lack of synthesis of this data into recommendations of dosage and duration of treatment makes these findings less user-friendly, but point towards overall mortality benefits. </a:t>
            </a:r>
            <a:endParaRPr sz="1100">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6" name="Google Shape;116;p17"/>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Steroids in COVID-19</a:t>
            </a:r>
            <a:endParaRPr sz="1100"/>
          </a:p>
        </p:txBody>
      </p:sp>
      <p:pic>
        <p:nvPicPr>
          <p:cNvPr id="117" name="Google Shape;117;p17"/>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18" name="Google Shape;118;p17"/>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119" name="Google Shape;119;p17"/>
          <p:cNvGraphicFramePr/>
          <p:nvPr/>
        </p:nvGraphicFramePr>
        <p:xfrm>
          <a:off x="4151913" y="1497375"/>
          <a:ext cx="4901975" cy="2438250"/>
        </p:xfrm>
        <a:graphic>
          <a:graphicData uri="http://schemas.openxmlformats.org/drawingml/2006/table">
            <a:tbl>
              <a:tblPr>
                <a:noFill/>
                <a:tableStyleId>{75E2A121-DB4C-4F74-95DA-3973C31AFFC1}</a:tableStyleId>
              </a:tblPr>
              <a:tblGrid>
                <a:gridCol w="2756500">
                  <a:extLst>
                    <a:ext uri="{9D8B030D-6E8A-4147-A177-3AD203B41FA5}">
                      <a16:colId xmlns:a16="http://schemas.microsoft.com/office/drawing/2014/main" val="20000"/>
                    </a:ext>
                  </a:extLst>
                </a:gridCol>
                <a:gridCol w="2145475">
                  <a:extLst>
                    <a:ext uri="{9D8B030D-6E8A-4147-A177-3AD203B41FA5}">
                      <a16:colId xmlns:a16="http://schemas.microsoft.com/office/drawing/2014/main" val="20001"/>
                    </a:ext>
                  </a:extLst>
                </a:gridCol>
              </a:tblGrid>
              <a:tr h="264275">
                <a:tc>
                  <a:txBody>
                    <a:bodyPr/>
                    <a:lstStyle/>
                    <a:p>
                      <a:pPr marL="0" lvl="0" indent="0" algn="l" rtl="0">
                        <a:spcBef>
                          <a:spcPts val="0"/>
                        </a:spcBef>
                        <a:spcAft>
                          <a:spcPts val="0"/>
                        </a:spcAft>
                        <a:buNone/>
                      </a:pPr>
                      <a:r>
                        <a:rPr lang="en" sz="1000">
                          <a:latin typeface="Calibri"/>
                          <a:ea typeface="Calibri"/>
                          <a:cs typeface="Calibri"/>
                          <a:sym typeface="Calibri"/>
                        </a:rPr>
                        <a:t>Number of deaths in patients receiving corticosteroids</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000">
                          <a:latin typeface="Calibri"/>
                          <a:ea typeface="Calibri"/>
                          <a:cs typeface="Calibri"/>
                          <a:sym typeface="Calibri"/>
                        </a:rPr>
                        <a:t>222/678</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64275">
                <a:tc>
                  <a:txBody>
                    <a:bodyPr/>
                    <a:lstStyle/>
                    <a:p>
                      <a:pPr marL="0" lvl="0" indent="0" algn="l" rtl="0">
                        <a:spcBef>
                          <a:spcPts val="0"/>
                        </a:spcBef>
                        <a:spcAft>
                          <a:spcPts val="0"/>
                        </a:spcAft>
                        <a:buNone/>
                      </a:pPr>
                      <a:r>
                        <a:rPr lang="en" sz="1000">
                          <a:latin typeface="Calibri"/>
                          <a:ea typeface="Calibri"/>
                          <a:cs typeface="Calibri"/>
                          <a:sym typeface="Calibri"/>
                        </a:rPr>
                        <a:t>Number of deaths in patients receiving usual care or placebo</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000">
                          <a:latin typeface="Calibri"/>
                          <a:ea typeface="Calibri"/>
                          <a:cs typeface="Calibri"/>
                          <a:sym typeface="Calibri"/>
                        </a:rPr>
                        <a:t>435/1025</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64275">
                <a:tc>
                  <a:txBody>
                    <a:bodyPr/>
                    <a:lstStyle/>
                    <a:p>
                      <a:pPr marL="0" lvl="0" indent="0" algn="l" rtl="0">
                        <a:spcBef>
                          <a:spcPts val="0"/>
                        </a:spcBef>
                        <a:spcAft>
                          <a:spcPts val="0"/>
                        </a:spcAft>
                        <a:buNone/>
                      </a:pPr>
                      <a:r>
                        <a:rPr lang="en" sz="1000">
                          <a:latin typeface="Calibri"/>
                          <a:ea typeface="Calibri"/>
                          <a:cs typeface="Calibri"/>
                          <a:sym typeface="Calibri"/>
                        </a:rPr>
                        <a:t>Summary OR for death in patients receiving </a:t>
                      </a:r>
                      <a:r>
                        <a:rPr lang="en" sz="1000" i="1">
                          <a:latin typeface="Calibri"/>
                          <a:ea typeface="Calibri"/>
                          <a:cs typeface="Calibri"/>
                          <a:sym typeface="Calibri"/>
                        </a:rPr>
                        <a:t>dexamethasone</a:t>
                      </a:r>
                      <a:endParaRPr sz="1000" i="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000">
                          <a:latin typeface="Calibri"/>
                          <a:ea typeface="Calibri"/>
                          <a:cs typeface="Calibri"/>
                          <a:sym typeface="Calibri"/>
                        </a:rPr>
                        <a:t>0.64 (95% CI, 0.50-0.82; P &lt; .001)</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264275">
                <a:tc>
                  <a:txBody>
                    <a:bodyPr/>
                    <a:lstStyle/>
                    <a:p>
                      <a:pPr marL="0" lvl="0" indent="0" algn="l" rtl="0">
                        <a:spcBef>
                          <a:spcPts val="0"/>
                        </a:spcBef>
                        <a:spcAft>
                          <a:spcPts val="0"/>
                        </a:spcAft>
                        <a:buNone/>
                      </a:pPr>
                      <a:r>
                        <a:rPr lang="en" sz="1000">
                          <a:latin typeface="Calibri"/>
                          <a:ea typeface="Calibri"/>
                          <a:cs typeface="Calibri"/>
                          <a:sym typeface="Calibri"/>
                        </a:rPr>
                        <a:t>Summary OR for death in patients receiving hydrocortisone</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000">
                          <a:latin typeface="Calibri"/>
                          <a:ea typeface="Calibri"/>
                          <a:cs typeface="Calibri"/>
                          <a:sym typeface="Calibri"/>
                        </a:rPr>
                        <a:t>0.69 (95% CI, 0.43-1.12; P = .13)</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264275">
                <a:tc>
                  <a:txBody>
                    <a:bodyPr/>
                    <a:lstStyle/>
                    <a:p>
                      <a:pPr marL="0" lvl="0" indent="0" algn="l" rtl="0">
                        <a:spcBef>
                          <a:spcPts val="0"/>
                        </a:spcBef>
                        <a:spcAft>
                          <a:spcPts val="0"/>
                        </a:spcAft>
                        <a:buNone/>
                      </a:pPr>
                      <a:r>
                        <a:rPr lang="en" sz="1000">
                          <a:latin typeface="Calibri"/>
                          <a:ea typeface="Calibri"/>
                          <a:cs typeface="Calibri"/>
                          <a:sym typeface="Calibri"/>
                        </a:rPr>
                        <a:t>OR for death in patients receiving methylprednisolone</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000">
                          <a:latin typeface="Calibri"/>
                          <a:ea typeface="Calibri"/>
                          <a:cs typeface="Calibri"/>
                          <a:sym typeface="Calibri"/>
                        </a:rPr>
                        <a:t>0.91 (95% CI, 0.29-2.87; P = .87)</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
        <p:nvSpPr>
          <p:cNvPr id="120" name="Google Shape;120;p17"/>
          <p:cNvSpPr txBox="1"/>
          <p:nvPr/>
        </p:nvSpPr>
        <p:spPr>
          <a:xfrm>
            <a:off x="2267375" y="2927475"/>
            <a:ext cx="1375500" cy="7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a:p>
        </p:txBody>
      </p:sp>
      <p:sp>
        <p:nvSpPr>
          <p:cNvPr id="121" name="Google Shape;121;p17"/>
          <p:cNvSpPr txBox="1"/>
          <p:nvPr/>
        </p:nvSpPr>
        <p:spPr>
          <a:xfrm>
            <a:off x="2017300" y="2831325"/>
            <a:ext cx="1701900" cy="7269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COVID STEROID</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REMAP-CAP</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Steroids-SARI</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1772</Words>
  <Application>Microsoft Macintosh PowerPoint</Application>
  <PresentationFormat>On-screen Show (16:9)</PresentationFormat>
  <Paragraphs>189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Cutive</vt:lpstr>
      <vt:lpstr>Barlow</vt:lpstr>
      <vt:lpstr>Proxima Nova Semibold</vt:lpstr>
      <vt:lpstr>Calibri</vt:lpstr>
      <vt:lpstr>Proxima Nova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Valerie Hunt</cp:lastModifiedBy>
  <cp:revision>3</cp:revision>
  <dcterms:modified xsi:type="dcterms:W3CDTF">2020-11-30T19:06:46Z</dcterms:modified>
</cp:coreProperties>
</file>