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54" r:id="rId1"/>
  </p:sldMasterIdLst>
  <p:notesMasterIdLst>
    <p:notesMasterId r:id="rId62"/>
  </p:notesMasterIdLst>
  <p:sldIdLst>
    <p:sldId id="256" r:id="rId2"/>
    <p:sldId id="337" r:id="rId3"/>
    <p:sldId id="340" r:id="rId4"/>
    <p:sldId id="315" r:id="rId5"/>
    <p:sldId id="329" r:id="rId6"/>
    <p:sldId id="330" r:id="rId7"/>
    <p:sldId id="335" r:id="rId8"/>
    <p:sldId id="272" r:id="rId9"/>
    <p:sldId id="274" r:id="rId10"/>
    <p:sldId id="273" r:id="rId11"/>
    <p:sldId id="277" r:id="rId12"/>
    <p:sldId id="278" r:id="rId13"/>
    <p:sldId id="358" r:id="rId14"/>
    <p:sldId id="284" r:id="rId15"/>
    <p:sldId id="286" r:id="rId16"/>
    <p:sldId id="285" r:id="rId17"/>
    <p:sldId id="363" r:id="rId18"/>
    <p:sldId id="382" r:id="rId19"/>
    <p:sldId id="263" r:id="rId20"/>
    <p:sldId id="266" r:id="rId21"/>
    <p:sldId id="267" r:id="rId22"/>
    <p:sldId id="268" r:id="rId23"/>
    <p:sldId id="265" r:id="rId24"/>
    <p:sldId id="270" r:id="rId25"/>
    <p:sldId id="271" r:id="rId26"/>
    <p:sldId id="342" r:id="rId27"/>
    <p:sldId id="343" r:id="rId28"/>
    <p:sldId id="344" r:id="rId29"/>
    <p:sldId id="345" r:id="rId30"/>
    <p:sldId id="346" r:id="rId31"/>
    <p:sldId id="348" r:id="rId32"/>
    <p:sldId id="364" r:id="rId33"/>
    <p:sldId id="383" r:id="rId34"/>
    <p:sldId id="318" r:id="rId35"/>
    <p:sldId id="322" r:id="rId36"/>
    <p:sldId id="351" r:id="rId37"/>
    <p:sldId id="352" r:id="rId38"/>
    <p:sldId id="356" r:id="rId39"/>
    <p:sldId id="323" r:id="rId40"/>
    <p:sldId id="350" r:id="rId41"/>
    <p:sldId id="312" r:id="rId42"/>
    <p:sldId id="313" r:id="rId43"/>
    <p:sldId id="360" r:id="rId44"/>
    <p:sldId id="314" r:id="rId45"/>
    <p:sldId id="362" r:id="rId46"/>
    <p:sldId id="365" r:id="rId47"/>
    <p:sldId id="367" r:id="rId48"/>
    <p:sldId id="369" r:id="rId49"/>
    <p:sldId id="370" r:id="rId50"/>
    <p:sldId id="372" r:id="rId51"/>
    <p:sldId id="373" r:id="rId52"/>
    <p:sldId id="375" r:id="rId53"/>
    <p:sldId id="377" r:id="rId54"/>
    <p:sldId id="378" r:id="rId55"/>
    <p:sldId id="376" r:id="rId56"/>
    <p:sldId id="368" r:id="rId57"/>
    <p:sldId id="374" r:id="rId58"/>
    <p:sldId id="371" r:id="rId59"/>
    <p:sldId id="317" r:id="rId60"/>
    <p:sldId id="379" r:id="rId6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491" autoAdjust="0"/>
    <p:restoredTop sz="86355" autoAdjust="0"/>
  </p:normalViewPr>
  <p:slideViewPr>
    <p:cSldViewPr snapToGrid="0">
      <p:cViewPr varScale="1">
        <p:scale>
          <a:sx n="68" d="100"/>
          <a:sy n="68" d="100"/>
        </p:scale>
        <p:origin x="-354" y="-9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charts/_rels/chart1.xml.rels><?xml version="1.0" encoding="UTF-8" standalone="yes"?>
<Relationships xmlns="http://schemas.openxmlformats.org/package/2006/relationships"><Relationship Id="rId1" Type="http://schemas.openxmlformats.org/officeDocument/2006/relationships/oleObject" Target="file:///H:\legal%20articles\NP-EM-Anesthia%20lobbying.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title>
      <c:tx>
        <c:rich>
          <a:bodyPr rot="0" vert="horz"/>
          <a:lstStyle/>
          <a:p>
            <a:pPr>
              <a:defRPr/>
            </a:pPr>
            <a:r>
              <a:rPr lang="en-US"/>
              <a:t>Lobbying Dollars Spent</a:t>
            </a:r>
          </a:p>
        </c:rich>
      </c:tx>
      <c:layout/>
      <c:spPr>
        <a:noFill/>
        <a:ln>
          <a:noFill/>
        </a:ln>
        <a:effectLst/>
      </c:spPr>
    </c:title>
    <c:plotArea>
      <c:layout/>
      <c:lineChart>
        <c:grouping val="standard"/>
        <c:ser>
          <c:idx val="0"/>
          <c:order val="0"/>
          <c:tx>
            <c:strRef>
              <c:f>Sheet1!$A$2</c:f>
              <c:strCache>
                <c:ptCount val="1"/>
                <c:pt idx="0">
                  <c:v>ACEP</c:v>
                </c:pt>
              </c:strCache>
            </c:strRef>
          </c:tx>
          <c:spPr>
            <a:ln w="28575" cap="rnd">
              <a:solidFill>
                <a:schemeClr val="accent1"/>
              </a:solidFill>
              <a:round/>
            </a:ln>
            <a:effectLst/>
          </c:spPr>
          <c:marker>
            <c:symbol val="none"/>
          </c:marker>
          <c:cat>
            <c:numRef>
              <c:f>Sheet1!$B$1:$I$1</c:f>
              <c:numCache>
                <c:formatCode>General</c:formatCode>
                <c:ptCount val="8"/>
                <c:pt idx="0">
                  <c:v>2005</c:v>
                </c:pt>
                <c:pt idx="1">
                  <c:v>2006</c:v>
                </c:pt>
                <c:pt idx="2">
                  <c:v>2007</c:v>
                </c:pt>
                <c:pt idx="3">
                  <c:v>2008</c:v>
                </c:pt>
                <c:pt idx="4">
                  <c:v>2009</c:v>
                </c:pt>
                <c:pt idx="5">
                  <c:v>2010</c:v>
                </c:pt>
                <c:pt idx="6">
                  <c:v>2011</c:v>
                </c:pt>
                <c:pt idx="7">
                  <c:v>2012</c:v>
                </c:pt>
              </c:numCache>
            </c:numRef>
          </c:cat>
          <c:val>
            <c:numRef>
              <c:f>Sheet1!$B$2:$I$2</c:f>
              <c:numCache>
                <c:formatCode>General</c:formatCode>
                <c:ptCount val="8"/>
                <c:pt idx="0">
                  <c:v>2081000</c:v>
                </c:pt>
                <c:pt idx="1">
                  <c:v>2504569</c:v>
                </c:pt>
                <c:pt idx="2">
                  <c:v>2322537</c:v>
                </c:pt>
                <c:pt idx="3">
                  <c:v>2335569</c:v>
                </c:pt>
                <c:pt idx="4">
                  <c:v>2548000</c:v>
                </c:pt>
                <c:pt idx="5">
                  <c:v>2411394</c:v>
                </c:pt>
                <c:pt idx="6">
                  <c:v>2001024</c:v>
                </c:pt>
                <c:pt idx="7">
                  <c:v>2912171</c:v>
                </c:pt>
              </c:numCache>
            </c:numRef>
          </c:val>
        </c:ser>
        <c:ser>
          <c:idx val="1"/>
          <c:order val="1"/>
          <c:tx>
            <c:strRef>
              <c:f>Sheet1!$A$3</c:f>
              <c:strCache>
                <c:ptCount val="1"/>
                <c:pt idx="0">
                  <c:v>American Nurses Association</c:v>
                </c:pt>
              </c:strCache>
            </c:strRef>
          </c:tx>
          <c:spPr>
            <a:ln w="28575" cap="rnd">
              <a:solidFill>
                <a:schemeClr val="accent2"/>
              </a:solidFill>
              <a:round/>
            </a:ln>
            <a:effectLst/>
          </c:spPr>
          <c:marker>
            <c:symbol val="none"/>
          </c:marker>
          <c:cat>
            <c:numRef>
              <c:f>Sheet1!$B$1:$I$1</c:f>
              <c:numCache>
                <c:formatCode>General</c:formatCode>
                <c:ptCount val="8"/>
                <c:pt idx="0">
                  <c:v>2005</c:v>
                </c:pt>
                <c:pt idx="1">
                  <c:v>2006</c:v>
                </c:pt>
                <c:pt idx="2">
                  <c:v>2007</c:v>
                </c:pt>
                <c:pt idx="3">
                  <c:v>2008</c:v>
                </c:pt>
                <c:pt idx="4">
                  <c:v>2009</c:v>
                </c:pt>
                <c:pt idx="5">
                  <c:v>2010</c:v>
                </c:pt>
                <c:pt idx="6">
                  <c:v>2011</c:v>
                </c:pt>
                <c:pt idx="7">
                  <c:v>2012</c:v>
                </c:pt>
              </c:numCache>
            </c:numRef>
          </c:cat>
          <c:val>
            <c:numRef>
              <c:f>Sheet1!$B$3:$I$3</c:f>
              <c:numCache>
                <c:formatCode>General</c:formatCode>
                <c:ptCount val="8"/>
                <c:pt idx="0">
                  <c:v>514001</c:v>
                </c:pt>
                <c:pt idx="1">
                  <c:v>587238</c:v>
                </c:pt>
                <c:pt idx="2">
                  <c:v>979489</c:v>
                </c:pt>
                <c:pt idx="3">
                  <c:v>1196710</c:v>
                </c:pt>
                <c:pt idx="4">
                  <c:v>1583558</c:v>
                </c:pt>
                <c:pt idx="5">
                  <c:v>1588564</c:v>
                </c:pt>
                <c:pt idx="6">
                  <c:v>1745549</c:v>
                </c:pt>
                <c:pt idx="7">
                  <c:v>1650235</c:v>
                </c:pt>
              </c:numCache>
            </c:numRef>
          </c:val>
        </c:ser>
        <c:ser>
          <c:idx val="2"/>
          <c:order val="2"/>
          <c:tx>
            <c:strRef>
              <c:f>Sheet1!$A$4</c:f>
              <c:strCache>
                <c:ptCount val="1"/>
                <c:pt idx="0">
                  <c:v>Nurse Anesthestists</c:v>
                </c:pt>
              </c:strCache>
            </c:strRef>
          </c:tx>
          <c:spPr>
            <a:ln w="28575" cap="rnd">
              <a:solidFill>
                <a:schemeClr val="accent3"/>
              </a:solidFill>
              <a:round/>
            </a:ln>
            <a:effectLst/>
          </c:spPr>
          <c:marker>
            <c:symbol val="none"/>
          </c:marker>
          <c:cat>
            <c:numRef>
              <c:f>Sheet1!$B$1:$I$1</c:f>
              <c:numCache>
                <c:formatCode>General</c:formatCode>
                <c:ptCount val="8"/>
                <c:pt idx="0">
                  <c:v>2005</c:v>
                </c:pt>
                <c:pt idx="1">
                  <c:v>2006</c:v>
                </c:pt>
                <c:pt idx="2">
                  <c:v>2007</c:v>
                </c:pt>
                <c:pt idx="3">
                  <c:v>2008</c:v>
                </c:pt>
                <c:pt idx="4">
                  <c:v>2009</c:v>
                </c:pt>
                <c:pt idx="5">
                  <c:v>2010</c:v>
                </c:pt>
                <c:pt idx="6">
                  <c:v>2011</c:v>
                </c:pt>
                <c:pt idx="7">
                  <c:v>2012</c:v>
                </c:pt>
              </c:numCache>
            </c:numRef>
          </c:cat>
          <c:val>
            <c:numRef>
              <c:f>Sheet1!$B$4:$I$4</c:f>
              <c:numCache>
                <c:formatCode>General</c:formatCode>
                <c:ptCount val="8"/>
                <c:pt idx="0">
                  <c:v>1108000</c:v>
                </c:pt>
                <c:pt idx="1">
                  <c:v>1125000</c:v>
                </c:pt>
                <c:pt idx="2">
                  <c:v>1185000</c:v>
                </c:pt>
                <c:pt idx="3">
                  <c:v>1081000</c:v>
                </c:pt>
                <c:pt idx="4">
                  <c:v>1365000</c:v>
                </c:pt>
                <c:pt idx="5">
                  <c:v>2270000</c:v>
                </c:pt>
                <c:pt idx="6">
                  <c:v>1220000</c:v>
                </c:pt>
                <c:pt idx="7">
                  <c:v>1060000</c:v>
                </c:pt>
              </c:numCache>
            </c:numRef>
          </c:val>
        </c:ser>
        <c:ser>
          <c:idx val="3"/>
          <c:order val="3"/>
          <c:tx>
            <c:strRef>
              <c:f>Sheet1!$A$5</c:f>
              <c:strCache>
                <c:ptCount val="1"/>
                <c:pt idx="0">
                  <c:v>Anesthesiologists</c:v>
                </c:pt>
              </c:strCache>
            </c:strRef>
          </c:tx>
          <c:spPr>
            <a:ln w="28575" cap="rnd">
              <a:solidFill>
                <a:schemeClr val="accent4"/>
              </a:solidFill>
              <a:round/>
            </a:ln>
            <a:effectLst/>
          </c:spPr>
          <c:marker>
            <c:symbol val="none"/>
          </c:marker>
          <c:cat>
            <c:numRef>
              <c:f>Sheet1!$B$1:$I$1</c:f>
              <c:numCache>
                <c:formatCode>General</c:formatCode>
                <c:ptCount val="8"/>
                <c:pt idx="0">
                  <c:v>2005</c:v>
                </c:pt>
                <c:pt idx="1">
                  <c:v>2006</c:v>
                </c:pt>
                <c:pt idx="2">
                  <c:v>2007</c:v>
                </c:pt>
                <c:pt idx="3">
                  <c:v>2008</c:v>
                </c:pt>
                <c:pt idx="4">
                  <c:v>2009</c:v>
                </c:pt>
                <c:pt idx="5">
                  <c:v>2010</c:v>
                </c:pt>
                <c:pt idx="6">
                  <c:v>2011</c:v>
                </c:pt>
                <c:pt idx="7">
                  <c:v>2012</c:v>
                </c:pt>
              </c:numCache>
            </c:numRef>
          </c:cat>
          <c:val>
            <c:numRef>
              <c:f>Sheet1!$B$5:$I$5</c:f>
              <c:numCache>
                <c:formatCode>General</c:formatCode>
                <c:ptCount val="8"/>
                <c:pt idx="0">
                  <c:v>1100000</c:v>
                </c:pt>
                <c:pt idx="1">
                  <c:v>1140000</c:v>
                </c:pt>
                <c:pt idx="2">
                  <c:v>1180000</c:v>
                </c:pt>
                <c:pt idx="3">
                  <c:v>1270000</c:v>
                </c:pt>
                <c:pt idx="4">
                  <c:v>1100000</c:v>
                </c:pt>
                <c:pt idx="5">
                  <c:v>970000</c:v>
                </c:pt>
                <c:pt idx="6">
                  <c:v>820000</c:v>
                </c:pt>
                <c:pt idx="7">
                  <c:v>870000</c:v>
                </c:pt>
              </c:numCache>
            </c:numRef>
          </c:val>
        </c:ser>
        <c:marker val="1"/>
        <c:axId val="44638976"/>
        <c:axId val="46637824"/>
      </c:lineChart>
      <c:catAx>
        <c:axId val="44638976"/>
        <c:scaling>
          <c:orientation val="minMax"/>
        </c:scaling>
        <c:axPos val="b"/>
        <c:numFmt formatCode="General" sourceLinked="1"/>
        <c:maj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en-US"/>
          </a:p>
        </c:txPr>
        <c:crossAx val="46637824"/>
        <c:crosses val="autoZero"/>
        <c:auto val="1"/>
        <c:lblAlgn val="ctr"/>
        <c:lblOffset val="100"/>
      </c:catAx>
      <c:valAx>
        <c:axId val="46637824"/>
        <c:scaling>
          <c:orientation val="minMax"/>
        </c:scaling>
        <c:axPos val="l"/>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vert="horz"/>
          <a:lstStyle/>
          <a:p>
            <a:pPr>
              <a:defRPr/>
            </a:pPr>
            <a:endParaRPr lang="en-US"/>
          </a:p>
        </c:txPr>
        <c:crossAx val="44638976"/>
        <c:crosses val="autoZero"/>
        <c:crossBetween val="between"/>
      </c:valAx>
      <c:spPr>
        <a:noFill/>
        <a:ln>
          <a:noFill/>
        </a:ln>
        <a:effectLst/>
      </c:spPr>
    </c:plotArea>
    <c:legend>
      <c:legendPos val="b"/>
      <c:layout/>
      <c:spPr>
        <a:noFill/>
        <a:ln>
          <a:noFill/>
        </a:ln>
        <a:effectLst/>
      </c:spPr>
      <c:txPr>
        <a:bodyPr rot="0" vert="horz"/>
        <a:lstStyle/>
        <a:p>
          <a:pPr>
            <a:defRPr/>
          </a:pPr>
          <a:endParaRPr lang="en-US"/>
        </a:p>
      </c:txPr>
    </c:legend>
    <c:plotVisOnly val="1"/>
    <c:dispBlanksAs val="gap"/>
  </c:chart>
  <c:spPr>
    <a:solidFill>
      <a:schemeClr val="bg1"/>
    </a:solidFill>
    <a:ln w="9525" cap="flat" cmpd="sng" algn="ctr">
      <a:solidFill>
        <a:schemeClr val="tx1">
          <a:lumMod val="15000"/>
          <a:lumOff val="85000"/>
        </a:schemeClr>
      </a:solidFill>
      <a:round/>
    </a:ln>
    <a:effectLst/>
  </c:spPr>
  <c:txPr>
    <a:bodyPr/>
    <a:lstStyle/>
    <a:p>
      <a:pPr>
        <a:defRPr sz="2000"/>
      </a:pPr>
      <a:endParaRPr lang="en-US"/>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C2F318-5F0C-4C03-99EA-A9D4FE13AB93}" type="datetimeFigureOut">
              <a:rPr lang="en-US" smtClean="0"/>
              <a:pPr/>
              <a:t>5/19/2013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CB3111-FDD0-4486-A794-F508E8CF09DC}" type="slidenum">
              <a:rPr lang="en-US" smtClean="0"/>
              <a:pPr/>
              <a:t>‹#›</a:t>
            </a:fld>
            <a:endParaRPr lang="en-US"/>
          </a:p>
        </p:txBody>
      </p:sp>
    </p:spTree>
    <p:extLst>
      <p:ext uri="{BB962C8B-B14F-4D97-AF65-F5344CB8AC3E}">
        <p14:creationId xmlns="" xmlns:p14="http://schemas.microsoft.com/office/powerpoint/2010/main" val="4017544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www.govtrack.us/congress/bill.xpd?bill=h112-157&amp;tab=summary"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2AC3C44-B439-4FCA-A8D9-004AAAE74444}"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Not just about advocacy at</a:t>
            </a:r>
            <a:r>
              <a:rPr lang="en-US" baseline="0" dirty="0" smtClean="0"/>
              <a:t> the bedside – need to be thinking and working on a broader basis on the previously mentioned issues – improving insurance coverage, community resources, availability of specialty referral</a:t>
            </a:r>
          </a:p>
          <a:p>
            <a:endParaRPr lang="en-US" baseline="0" dirty="0" smtClean="0"/>
          </a:p>
          <a:p>
            <a:r>
              <a:rPr lang="en-US" baseline="0" dirty="0" smtClean="0"/>
              <a:t>And our patients need more than just medical care to improve their health – they need food, homes, safety</a:t>
            </a:r>
            <a:endParaRPr lang="en-US" dirty="0"/>
          </a:p>
        </p:txBody>
      </p:sp>
      <p:sp>
        <p:nvSpPr>
          <p:cNvPr id="4" name="Slide Number Placeholder 3"/>
          <p:cNvSpPr>
            <a:spLocks noGrp="1"/>
          </p:cNvSpPr>
          <p:nvPr>
            <p:ph type="sldNum" sz="quarter" idx="10"/>
          </p:nvPr>
        </p:nvSpPr>
        <p:spPr/>
        <p:txBody>
          <a:bodyPr/>
          <a:lstStyle/>
          <a:p>
            <a:fld id="{4BD01B7A-9DB7-479F-9A87-19875A25CAE6}"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There are two major reason</a:t>
            </a:r>
            <a:r>
              <a:rPr lang="en-US" baseline="0" dirty="0" smtClean="0"/>
              <a:t> to advocate…</a:t>
            </a:r>
          </a:p>
          <a:p>
            <a:r>
              <a:rPr lang="en-US" baseline="0" dirty="0" smtClean="0"/>
              <a:t>Our patients and our selves</a:t>
            </a:r>
          </a:p>
          <a:p>
            <a:r>
              <a:rPr lang="en-US" baseline="0" dirty="0" smtClean="0"/>
              <a:t>Today specifically we are going to look at Medicaid Expansion, Insurance Exchanges, Medical liability and GME funding.</a:t>
            </a:r>
            <a:endParaRPr lang="en-US" dirty="0"/>
          </a:p>
        </p:txBody>
      </p:sp>
      <p:sp>
        <p:nvSpPr>
          <p:cNvPr id="4" name="Slide Number Placeholder 3"/>
          <p:cNvSpPr>
            <a:spLocks noGrp="1"/>
          </p:cNvSpPr>
          <p:nvPr>
            <p:ph type="sldNum" sz="quarter" idx="10"/>
          </p:nvPr>
        </p:nvSpPr>
        <p:spPr/>
        <p:txBody>
          <a:bodyPr/>
          <a:lstStyle/>
          <a:p>
            <a:fld id="{F9CB3111-FDD0-4486-A794-F508E8CF09DC}"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a:t>
            </a:r>
            <a:r>
              <a:rPr lang="en-US" baseline="0" dirty="0" smtClean="0"/>
              <a:t> recent Kaiser Family Foundation poll of 200 people across all ages, races and educational backgrounds showed most Americans don’t understand the ACA either.  And 2/3’s of those </a:t>
            </a:r>
            <a:r>
              <a:rPr lang="en-US" baseline="0" dirty="0" err="1" smtClean="0"/>
              <a:t>uninusred</a:t>
            </a:r>
            <a:r>
              <a:rPr lang="en-US" baseline="0" dirty="0" smtClean="0"/>
              <a:t> and low income individuals who have the most to gain from the law.</a:t>
            </a:r>
            <a:endParaRPr lang="en-US" dirty="0"/>
          </a:p>
        </p:txBody>
      </p:sp>
      <p:sp>
        <p:nvSpPr>
          <p:cNvPr id="4" name="Slide Number Placeholder 3"/>
          <p:cNvSpPr>
            <a:spLocks noGrp="1"/>
          </p:cNvSpPr>
          <p:nvPr>
            <p:ph type="sldNum" sz="quarter" idx="10"/>
          </p:nvPr>
        </p:nvSpPr>
        <p:spPr/>
        <p:txBody>
          <a:bodyPr/>
          <a:lstStyle/>
          <a:p>
            <a:fld id="{5434EE25-F214-4E8D-AF08-7DE6EA0C3968}" type="slidenum">
              <a:rPr lang="en-US" smtClean="0"/>
              <a:pPr/>
              <a:t>5</a:t>
            </a:fld>
            <a:endParaRPr lang="en-US"/>
          </a:p>
        </p:txBody>
      </p:sp>
    </p:spTree>
    <p:extLst>
      <p:ext uri="{BB962C8B-B14F-4D97-AF65-F5344CB8AC3E}">
        <p14:creationId xmlns="" xmlns:p14="http://schemas.microsoft.com/office/powerpoint/2010/main" val="1338384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And when asked if their states have made in decisions regard Health exchanges 48%</a:t>
            </a:r>
            <a:r>
              <a:rPr lang="en-US" baseline="0" dirty="0" smtClean="0"/>
              <a:t> people know nothing at all about and 30% </a:t>
            </a:r>
            <a:r>
              <a:rPr lang="en-US" baseline="0" dirty="0" err="1" smtClean="0"/>
              <a:t>ask%they</a:t>
            </a:r>
            <a:r>
              <a:rPr lang="en-US" baseline="0" dirty="0" smtClean="0"/>
              <a:t> little bit.  In regards Medicaid Expansion 78 say they are not aware that their state has made a decision to expand or to not expand</a:t>
            </a:r>
            <a:endParaRPr lang="en-US" dirty="0"/>
          </a:p>
        </p:txBody>
      </p:sp>
      <p:sp>
        <p:nvSpPr>
          <p:cNvPr id="4" name="Slide Number Placeholder 3"/>
          <p:cNvSpPr>
            <a:spLocks noGrp="1"/>
          </p:cNvSpPr>
          <p:nvPr>
            <p:ph type="sldNum" sz="quarter" idx="10"/>
          </p:nvPr>
        </p:nvSpPr>
        <p:spPr/>
        <p:txBody>
          <a:bodyPr/>
          <a:lstStyle/>
          <a:p>
            <a:fld id="{F9CB3111-FDD0-4486-A794-F508E8CF09DC}" type="slidenum">
              <a:rPr lang="en-US" smtClean="0"/>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dirty="0" smtClean="0"/>
              <a:t>Each state as its own sets of “disregards” for income and assets.</a:t>
            </a:r>
            <a:endParaRPr lang="en-US" dirty="0"/>
          </a:p>
        </p:txBody>
      </p:sp>
      <p:sp>
        <p:nvSpPr>
          <p:cNvPr id="4" name="Slide Number Placeholder 3"/>
          <p:cNvSpPr>
            <a:spLocks noGrp="1"/>
          </p:cNvSpPr>
          <p:nvPr>
            <p:ph type="sldNum" sz="quarter" idx="10"/>
          </p:nvPr>
        </p:nvSpPr>
        <p:spPr/>
        <p:txBody>
          <a:bodyPr/>
          <a:lstStyle/>
          <a:p>
            <a:fld id="{E648F6D0-F345-4F70-B0CE-8A5166AFDCD6}" type="slidenum">
              <a:rPr lang="en-US" smtClean="0"/>
              <a:pPr/>
              <a:t>8</a:t>
            </a:fld>
            <a:endParaRPr lang="en-US"/>
          </a:p>
        </p:txBody>
      </p:sp>
    </p:spTree>
    <p:extLst>
      <p:ext uri="{BB962C8B-B14F-4D97-AF65-F5344CB8AC3E}">
        <p14:creationId xmlns="" xmlns:p14="http://schemas.microsoft.com/office/powerpoint/2010/main" val="3041980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648F6D0-F345-4F70-B0CE-8A5166AFDCD6}" type="slidenum">
              <a:rPr lang="en-US" smtClean="0"/>
              <a:pPr/>
              <a:t>9</a:t>
            </a:fld>
            <a:endParaRPr lang="en-US"/>
          </a:p>
        </p:txBody>
      </p:sp>
    </p:spTree>
    <p:extLst>
      <p:ext uri="{BB962C8B-B14F-4D97-AF65-F5344CB8AC3E}">
        <p14:creationId xmlns="" xmlns:p14="http://schemas.microsoft.com/office/powerpoint/2010/main" val="8496860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2"/>
            <a:r>
              <a:rPr lang="en-US" dirty="0" smtClean="0"/>
              <a:t>Current Medicaid covers: the</a:t>
            </a:r>
            <a:r>
              <a:rPr lang="en-US" baseline="0" dirty="0" smtClean="0"/>
              <a:t> disabled, the elderly, children, </a:t>
            </a:r>
            <a:r>
              <a:rPr lang="en-US" sz="3400" dirty="0" smtClean="0"/>
              <a:t>Pregnant women</a:t>
            </a:r>
            <a:r>
              <a:rPr lang="en-US" sz="3400" baseline="0" dirty="0" smtClean="0"/>
              <a:t>  and </a:t>
            </a:r>
            <a:r>
              <a:rPr lang="en-US" sz="3400" dirty="0" smtClean="0"/>
              <a:t>Needy families - </a:t>
            </a:r>
            <a:r>
              <a:rPr lang="en-US" sz="2600" dirty="0" smtClean="0"/>
              <a:t>unemployed parents who make less then 37% of federal poverty,</a:t>
            </a:r>
            <a:r>
              <a:rPr lang="en-US" sz="2600" baseline="0" dirty="0" smtClean="0"/>
              <a:t> </a:t>
            </a:r>
            <a:r>
              <a:rPr lang="en-US" sz="2600" dirty="0" smtClean="0"/>
              <a:t>Employed parents who make less then 63% of federal poverty.  </a:t>
            </a:r>
            <a:endParaRPr lang="en-US" dirty="0"/>
          </a:p>
        </p:txBody>
      </p:sp>
      <p:sp>
        <p:nvSpPr>
          <p:cNvPr id="4" name="Slide Number Placeholder 3"/>
          <p:cNvSpPr>
            <a:spLocks noGrp="1"/>
          </p:cNvSpPr>
          <p:nvPr>
            <p:ph type="sldNum" sz="quarter" idx="10"/>
          </p:nvPr>
        </p:nvSpPr>
        <p:spPr/>
        <p:txBody>
          <a:bodyPr/>
          <a:lstStyle/>
          <a:p>
            <a:fld id="{5434EE25-F214-4E8D-AF08-7DE6EA0C3968}" type="slidenum">
              <a:rPr lang="en-US" smtClean="0"/>
              <a:pPr/>
              <a:t>10</a:t>
            </a:fld>
            <a:endParaRPr lang="en-US"/>
          </a:p>
        </p:txBody>
      </p:sp>
    </p:spTree>
    <p:extLst>
      <p:ext uri="{BB962C8B-B14F-4D97-AF65-F5344CB8AC3E}">
        <p14:creationId xmlns="" xmlns:p14="http://schemas.microsoft.com/office/powerpoint/2010/main" val="39870675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648F6D0-F345-4F70-B0CE-8A5166AFDCD6}" type="slidenum">
              <a:rPr lang="en-US" smtClean="0"/>
              <a:pPr/>
              <a:t>11</a:t>
            </a:fld>
            <a:endParaRPr lang="en-US"/>
          </a:p>
        </p:txBody>
      </p:sp>
    </p:spTree>
    <p:extLst>
      <p:ext uri="{BB962C8B-B14F-4D97-AF65-F5344CB8AC3E}">
        <p14:creationId xmlns="" xmlns:p14="http://schemas.microsoft.com/office/powerpoint/2010/main" val="22462260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Nationally,</a:t>
            </a:r>
            <a:r>
              <a:rPr lang="en-US" baseline="0" dirty="0" smtClean="0"/>
              <a:t> 24 states have expressed a desire to expand Medicaid.  26 states said they will reject it</a:t>
            </a:r>
            <a:endParaRPr lang="en-US" dirty="0"/>
          </a:p>
        </p:txBody>
      </p:sp>
      <p:sp>
        <p:nvSpPr>
          <p:cNvPr id="4" name="Slide Number Placeholder 3"/>
          <p:cNvSpPr>
            <a:spLocks noGrp="1"/>
          </p:cNvSpPr>
          <p:nvPr>
            <p:ph type="sldNum" sz="quarter" idx="10"/>
          </p:nvPr>
        </p:nvSpPr>
        <p:spPr/>
        <p:txBody>
          <a:bodyPr/>
          <a:lstStyle/>
          <a:p>
            <a:fld id="{5434EE25-F214-4E8D-AF08-7DE6EA0C3968}" type="slidenum">
              <a:rPr lang="en-US" smtClean="0"/>
              <a:pPr/>
              <a:t>12</a:t>
            </a:fld>
            <a:endParaRPr lang="en-US"/>
          </a:p>
        </p:txBody>
      </p:sp>
    </p:spTree>
    <p:extLst>
      <p:ext uri="{BB962C8B-B14F-4D97-AF65-F5344CB8AC3E}">
        <p14:creationId xmlns="" xmlns:p14="http://schemas.microsoft.com/office/powerpoint/2010/main" val="14850423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HB 700 is authored by Jay Barnes</a:t>
            </a:r>
            <a:endParaRPr lang="en-US" dirty="0"/>
          </a:p>
        </p:txBody>
      </p:sp>
      <p:sp>
        <p:nvSpPr>
          <p:cNvPr id="4" name="Slide Number Placeholder 3"/>
          <p:cNvSpPr>
            <a:spLocks noGrp="1"/>
          </p:cNvSpPr>
          <p:nvPr>
            <p:ph type="sldNum" sz="quarter" idx="10"/>
          </p:nvPr>
        </p:nvSpPr>
        <p:spPr/>
        <p:txBody>
          <a:bodyPr/>
          <a:lstStyle/>
          <a:p>
            <a:fld id="{5434EE25-F214-4E8D-AF08-7DE6EA0C3968}" type="slidenum">
              <a:rPr lang="en-US" smtClean="0"/>
              <a:pPr/>
              <a:t>13</a:t>
            </a:fld>
            <a:endParaRPr lang="en-US"/>
          </a:p>
        </p:txBody>
      </p:sp>
    </p:spTree>
    <p:extLst>
      <p:ext uri="{BB962C8B-B14F-4D97-AF65-F5344CB8AC3E}">
        <p14:creationId xmlns:p14="http://schemas.microsoft.com/office/powerpoint/2010/main" xmlns="" val="42300740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Two-thirds of U.S. residents who obtain coverage through an exchange under the ACA will do so in either a federally run exchange or a partnership exchange. Potentially,</a:t>
            </a:r>
            <a:r>
              <a:rPr lang="en-US" sz="1200" baseline="0" dirty="0" smtClean="0"/>
              <a:t> there could be a small number of insurance companies that win contracts with the government to provide insurance to a majority of the population.  If you want take this a step further, you could theorize that it is possible in the future there are only 1 or 2 insurance companies winning government contracts which puts us very close to a single payer option for folks participating in an insurance exchange. Although this is not the traditional single payer option, of having the government as the single payer it is interesting to think about.</a:t>
            </a:r>
            <a:endParaRPr lang="en-US" sz="1200" dirty="0" smtClean="0"/>
          </a:p>
          <a:p>
            <a:endParaRPr lang="en-US" dirty="0"/>
          </a:p>
        </p:txBody>
      </p:sp>
      <p:sp>
        <p:nvSpPr>
          <p:cNvPr id="4" name="Slide Number Placeholder 3"/>
          <p:cNvSpPr>
            <a:spLocks noGrp="1"/>
          </p:cNvSpPr>
          <p:nvPr>
            <p:ph type="sldNum" sz="quarter" idx="10"/>
          </p:nvPr>
        </p:nvSpPr>
        <p:spPr/>
        <p:txBody>
          <a:bodyPr/>
          <a:lstStyle/>
          <a:p>
            <a:fld id="{F9CB3111-FDD0-4486-A794-F508E8CF09DC}" type="slidenum">
              <a:rPr lang="en-US" smtClean="0"/>
              <a:pPr/>
              <a:t>22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Medical Liability will effect every physician’s career.  It is important for physicians</a:t>
            </a:r>
            <a:r>
              <a:rPr lang="en-US" baseline="0" dirty="0" smtClean="0"/>
              <a:t> to understand the facts of medical liability and how to protect themselves.</a:t>
            </a:r>
            <a:endParaRPr lang="en-US" dirty="0" smtClean="0"/>
          </a:p>
          <a:p>
            <a:endParaRPr lang="en-US" dirty="0"/>
          </a:p>
        </p:txBody>
      </p:sp>
      <p:sp>
        <p:nvSpPr>
          <p:cNvPr id="4" name="Slide Number Placeholder 3"/>
          <p:cNvSpPr>
            <a:spLocks noGrp="1"/>
          </p:cNvSpPr>
          <p:nvPr>
            <p:ph type="sldNum" sz="quarter" idx="10"/>
          </p:nvPr>
        </p:nvSpPr>
        <p:spPr/>
        <p:txBody>
          <a:bodyPr/>
          <a:lstStyle/>
          <a:p>
            <a:fld id="{7AD2A666-CF0F-4D1C-8632-AAF56E5802F6}" type="slidenum">
              <a:rPr lang="en-US" smtClean="0"/>
              <a:pPr/>
              <a:t>34</a:t>
            </a:fld>
            <a:endParaRPr lang="en-US" dirty="0"/>
          </a:p>
        </p:txBody>
      </p:sp>
    </p:spTree>
    <p:extLst>
      <p:ext uri="{BB962C8B-B14F-4D97-AF65-F5344CB8AC3E}">
        <p14:creationId xmlns="" xmlns:p14="http://schemas.microsoft.com/office/powerpoint/2010/main" val="34135938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1"/>
          <p:cNvSpPr>
            <a:spLocks noGrp="1" noRot="1" noChangeAspect="1" noChangeArrowheads="1" noTextEdit="1"/>
          </p:cNvSpPr>
          <p:nvPr>
            <p:ph type="sldImg"/>
          </p:nvPr>
        </p:nvSpPr>
        <p:spPr>
          <a:solidFill>
            <a:srgbClr val="FFFFFF"/>
          </a:solidFill>
          <a:ln/>
        </p:spPr>
      </p:sp>
      <p:sp>
        <p:nvSpPr>
          <p:cNvPr id="27651" name="Rectangle 2"/>
          <p:cNvSpPr>
            <a:spLocks noGrp="1" noChangeArrowheads="1"/>
          </p:cNvSpPr>
          <p:nvPr>
            <p:ph type="body" idx="1"/>
          </p:nvPr>
        </p:nvSpPr>
        <p:spPr>
          <a:noFill/>
          <a:ln/>
        </p:spPr>
        <p:txBody>
          <a:bodyPr/>
          <a:lstStyle/>
          <a:p>
            <a:pPr eaLnBrk="1" hangingPunct="1"/>
            <a:r>
              <a:rPr lang="en-US" sz="1400" dirty="0" smtClean="0">
                <a:latin typeface="Lucida Grande" charset="0"/>
                <a:ea typeface="Lucida Grande" charset="0"/>
                <a:cs typeface="Lucida Grande" charset="0"/>
                <a:sym typeface="Lucida Grande" charset="0"/>
              </a:rPr>
              <a:t>The goal of the bill is to offer increased protection to any provider who is performing care under EMTLA for the first 24 hours. It is the same protection that is afford to the public health corps.  The idea is to limit the litigation that may be brought forth by EMTLA related care.  This would include us and our consultants.  </a:t>
            </a:r>
          </a:p>
          <a:p>
            <a:pPr eaLnBrk="1" hangingPunct="1"/>
            <a:endParaRPr lang="en-US" sz="1400" dirty="0" smtClean="0">
              <a:latin typeface="Lucida Grande" charset="0"/>
              <a:ea typeface="Lucida Grande" charset="0"/>
              <a:cs typeface="Lucida Grande" charset="0"/>
              <a:sym typeface="Lucida Grande" charset="0"/>
            </a:endParaRPr>
          </a:p>
          <a:p>
            <a:pPr eaLnBrk="1" hangingPunct="1"/>
            <a:r>
              <a:rPr lang="en-US" sz="1400" dirty="0" smtClean="0">
                <a:latin typeface="Lucida Grande" charset="0"/>
                <a:ea typeface="Lucida Grande" charset="0"/>
                <a:cs typeface="Lucida Grande" charset="0"/>
                <a:sym typeface="Lucida Grande" charset="0"/>
              </a:rPr>
              <a:t>This only addresses liability – not payment – but it is a step in the right direction.  It will take a lot of baby steps until all the flaws are fixed.  As a group we need to embrace this first step.</a:t>
            </a:r>
          </a:p>
          <a:p>
            <a:pPr eaLnBrk="1" hangingPunct="1"/>
            <a:endParaRPr lang="en-US" sz="1600" dirty="0" smtClean="0">
              <a:latin typeface="Times New Roman" charset="0"/>
              <a:cs typeface="Times" charset="0"/>
              <a:sym typeface="Times New Roman" charset="0"/>
            </a:endParaRPr>
          </a:p>
          <a:p>
            <a:pPr eaLnBrk="1" hangingPunct="1"/>
            <a:r>
              <a:rPr lang="en-US" sz="1600" dirty="0" smtClean="0">
                <a:latin typeface="Times New Roman" charset="0"/>
                <a:cs typeface="Times" charset="0"/>
                <a:sym typeface="Times New Roman" charset="0"/>
              </a:rPr>
              <a:t>Health Care Safety Net Enhancement Act of 2011 - Amends the Public Health Service Act to deem a hospital or an emergency department and a physician or physician group of such hospital or emergency department to be an employee of the Public Health Service for purposes of any civil action that may arise due to providing emergency and post-stabilization services on or after January 1, 2012. (</a:t>
            </a:r>
            <a:r>
              <a:rPr lang="en-US" sz="1600" u="sng" dirty="0" smtClean="0">
                <a:latin typeface="Times New Roman" charset="0"/>
                <a:cs typeface="Times New Roman" charset="0"/>
                <a:sym typeface="Times New Roman" charset="0"/>
                <a:hlinkClick r:id="rId3"/>
              </a:rPr>
              <a:t>http://www.govtrack.us/congress/bill.xpd?bill=h112-157&amp;tab=summary</a:t>
            </a:r>
            <a:r>
              <a:rPr lang="en-US" sz="1600" dirty="0" smtClean="0">
                <a:latin typeface="Times New Roman" charset="0"/>
                <a:cs typeface="Times New Roman" charset="0"/>
                <a:sym typeface="Times New Roman" charset="0"/>
              </a:rPr>
              <a:t>)</a:t>
            </a:r>
          </a:p>
        </p:txBody>
      </p:sp>
    </p:spTree>
    <p:extLst>
      <p:ext uri="{BB962C8B-B14F-4D97-AF65-F5344CB8AC3E}">
        <p14:creationId xmlns="" xmlns:p14="http://schemas.microsoft.com/office/powerpoint/2010/main" val="29254882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
          <p:cNvSpPr>
            <a:spLocks noGrp="1" noRot="1" noChangeAspect="1" noChangeArrowheads="1" noTextEdit="1"/>
          </p:cNvSpPr>
          <p:nvPr>
            <p:ph type="sldImg"/>
          </p:nvPr>
        </p:nvSpPr>
        <p:spPr>
          <a:solidFill>
            <a:srgbClr val="FFFFFF"/>
          </a:solidFill>
          <a:ln/>
        </p:spPr>
      </p:sp>
      <p:sp>
        <p:nvSpPr>
          <p:cNvPr id="19459" name="Rectangle 2"/>
          <p:cNvSpPr>
            <a:spLocks noGrp="1" noChangeArrowheads="1"/>
          </p:cNvSpPr>
          <p:nvPr>
            <p:ph type="body" idx="1"/>
          </p:nvPr>
        </p:nvSpPr>
        <p:spPr>
          <a:noFill/>
          <a:ln/>
        </p:spPr>
        <p:txBody>
          <a:bodyPr/>
          <a:lstStyle/>
          <a:p>
            <a:pPr eaLnBrk="1" hangingPunct="1"/>
            <a:r>
              <a:rPr lang="en-US" sz="1400" smtClean="0">
                <a:latin typeface="Lucida Grande" charset="0"/>
                <a:ea typeface="Lucida Grande" charset="0"/>
                <a:cs typeface="Lucida Grande" charset="0"/>
                <a:sym typeface="Lucida Grande" charset="0"/>
              </a:rPr>
              <a:t>EMTALA = Emergency Medical Treatment and Active Labor Act</a:t>
            </a:r>
          </a:p>
          <a:p>
            <a:pPr eaLnBrk="1" hangingPunct="1"/>
            <a:endParaRPr lang="en-US" sz="1400" smtClean="0">
              <a:latin typeface="Lucida Grande" charset="0"/>
              <a:ea typeface="Lucida Grande" charset="0"/>
              <a:cs typeface="Lucida Grande" charset="0"/>
              <a:sym typeface="Lucida Grande" charset="0"/>
            </a:endParaRPr>
          </a:p>
          <a:p>
            <a:pPr eaLnBrk="1" hangingPunct="1"/>
            <a:r>
              <a:rPr lang="en-US" sz="1400" smtClean="0">
                <a:latin typeface="Lucida Grande" charset="0"/>
                <a:ea typeface="Lucida Grande" charset="0"/>
                <a:cs typeface="Lucida Grande" charset="0"/>
                <a:sym typeface="Lucida Grande" charset="0"/>
              </a:rPr>
              <a:t>A federal law created in 1986.  Its rational was appropriate.  Before, when a patient presented to an ED if they did not have the appropriate insurance, they would be shipped to another ED that did accept their insurance.  This was unfortunate, as it lead to a delay in care and service to the patient.  On one occasion, a patient had a negative outcome and Congress stepped in to ensure that all patients, regardless of their ability to pay, could present to an ED and at least obtain a medical screening exam, and if an emergency was identified the patient could be stabilized. </a:t>
            </a:r>
          </a:p>
          <a:p>
            <a:pPr eaLnBrk="1" hangingPunct="1"/>
            <a:endParaRPr lang="en-US" sz="1400" smtClean="0">
              <a:latin typeface="Lucida Grande" charset="0"/>
              <a:ea typeface="Lucida Grande" charset="0"/>
              <a:cs typeface="Lucida Grande" charset="0"/>
              <a:sym typeface="Lucida Grande" charset="0"/>
            </a:endParaRPr>
          </a:p>
          <a:p>
            <a:pPr eaLnBrk="1" hangingPunct="1"/>
            <a:endParaRPr lang="en-US" sz="1400" smtClean="0">
              <a:latin typeface="Lucida Grande" charset="0"/>
              <a:ea typeface="Lucida Grande" charset="0"/>
              <a:cs typeface="Lucida Grande" charset="0"/>
              <a:sym typeface="Lucida Grande" charset="0"/>
            </a:endParaRPr>
          </a:p>
        </p:txBody>
      </p:sp>
    </p:spTree>
    <p:extLst>
      <p:ext uri="{BB962C8B-B14F-4D97-AF65-F5344CB8AC3E}">
        <p14:creationId xmlns="" xmlns:p14="http://schemas.microsoft.com/office/powerpoint/2010/main" val="17759940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
          <p:cNvSpPr>
            <a:spLocks noGrp="1" noRot="1" noChangeAspect="1" noChangeArrowheads="1" noTextEdit="1"/>
          </p:cNvSpPr>
          <p:nvPr>
            <p:ph type="sldImg"/>
          </p:nvPr>
        </p:nvSpPr>
        <p:spPr>
          <a:solidFill>
            <a:srgbClr val="FFFFFF"/>
          </a:solidFill>
          <a:ln/>
        </p:spPr>
      </p:sp>
      <p:sp>
        <p:nvSpPr>
          <p:cNvPr id="21507" name="Rectangle 2"/>
          <p:cNvSpPr>
            <a:spLocks noGrp="1" noChangeArrowheads="1"/>
          </p:cNvSpPr>
          <p:nvPr>
            <p:ph type="body" idx="1"/>
          </p:nvPr>
        </p:nvSpPr>
        <p:spPr>
          <a:noFill/>
          <a:ln/>
        </p:spPr>
        <p:txBody>
          <a:bodyPr/>
          <a:lstStyle/>
          <a:p>
            <a:pPr eaLnBrk="1" hangingPunct="1"/>
            <a:r>
              <a:rPr lang="en-US" sz="1400" smtClean="0">
                <a:latin typeface="Lucida Grande" charset="0"/>
                <a:ea typeface="Lucida Grande" charset="0"/>
                <a:cs typeface="Lucida Grande" charset="0"/>
                <a:sym typeface="Lucida Grande" charset="0"/>
              </a:rPr>
              <a:t>Unfortunately the law did not address how the care would be funded.</a:t>
            </a:r>
          </a:p>
          <a:p>
            <a:pPr eaLnBrk="1" hangingPunct="1"/>
            <a:r>
              <a:rPr lang="en-US" sz="1400" smtClean="0">
                <a:latin typeface="Lucida Grande" charset="0"/>
                <a:ea typeface="Lucida Grande" charset="0"/>
                <a:cs typeface="Lucida Grande" charset="0"/>
                <a:sym typeface="Lucida Grande" charset="0"/>
              </a:rPr>
              <a:t/>
            </a:r>
            <a:br>
              <a:rPr lang="en-US" sz="1400" smtClean="0">
                <a:latin typeface="Lucida Grande" charset="0"/>
                <a:ea typeface="Lucida Grande" charset="0"/>
                <a:cs typeface="Lucida Grande" charset="0"/>
                <a:sym typeface="Lucida Grande" charset="0"/>
              </a:rPr>
            </a:br>
            <a:r>
              <a:rPr lang="en-US" sz="1400" smtClean="0">
                <a:latin typeface="Lucida Grande" charset="0"/>
                <a:ea typeface="Lucida Grande" charset="0"/>
                <a:cs typeface="Lucida Grande" charset="0"/>
                <a:sym typeface="Lucida Grande" charset="0"/>
              </a:rPr>
              <a:t>For many years, when the majority of the patients had insurance, this was a mute point since the hospitals and EDs were able to offset the patients who were unable to pay with the profits obtained by those that were able to.  </a:t>
            </a:r>
          </a:p>
          <a:p>
            <a:pPr eaLnBrk="1" hangingPunct="1"/>
            <a:endParaRPr lang="en-US" sz="1400" smtClean="0">
              <a:latin typeface="Lucida Grande" charset="0"/>
              <a:ea typeface="Lucida Grande" charset="0"/>
              <a:cs typeface="Lucida Grande" charset="0"/>
              <a:sym typeface="Lucida Grande" charset="0"/>
            </a:endParaRPr>
          </a:p>
          <a:p>
            <a:pPr eaLnBrk="1" hangingPunct="1"/>
            <a:r>
              <a:rPr lang="en-US" sz="1400" smtClean="0">
                <a:latin typeface="Lucida Grande" charset="0"/>
                <a:ea typeface="Lucida Grande" charset="0"/>
                <a:cs typeface="Lucida Grande" charset="0"/>
                <a:sym typeface="Lucida Grande" charset="0"/>
              </a:rPr>
              <a:t>However, as time has gone on, the ratio of insured to uninsured has shrunk.  In addition, reimbursements have decreased.  These combination of events has placed a significant cost burden on the hospitals.  In some cases, it is causing hospital closures, leading to a loss of the safety nets. </a:t>
            </a:r>
          </a:p>
          <a:p>
            <a:pPr eaLnBrk="1" hangingPunct="1"/>
            <a:endParaRPr lang="en-US" sz="1400" smtClean="0">
              <a:latin typeface="Lucida Grande" charset="0"/>
              <a:ea typeface="Lucida Grande" charset="0"/>
              <a:cs typeface="Lucida Grande" charset="0"/>
              <a:sym typeface="Lucida Grande" charset="0"/>
            </a:endParaRPr>
          </a:p>
          <a:p>
            <a:pPr eaLnBrk="1" hangingPunct="1"/>
            <a:r>
              <a:rPr lang="en-US" sz="1400" smtClean="0">
                <a:latin typeface="Lucida Grande" charset="0"/>
                <a:ea typeface="Lucida Grande" charset="0"/>
                <a:cs typeface="Lucida Grande" charset="0"/>
                <a:sym typeface="Lucida Grande" charset="0"/>
              </a:rPr>
              <a:t>In addition, while EMTALA requires providers to perform emergency stabilization, it offers no protection for liability.  The patients presenting for EMTLA related care can be critically ill and therefore more prone to negative outcomes.  Additionally, providers often have little or no background information about the patients.  This means that emergency care providers are serving a much higher-risk population with less knowledge about the patient, but are equally liable for the care they are providing as someone who knows the patient well and is seeing them in a non-urgent situation.</a:t>
            </a:r>
          </a:p>
        </p:txBody>
      </p:sp>
    </p:spTree>
    <p:extLst>
      <p:ext uri="{BB962C8B-B14F-4D97-AF65-F5344CB8AC3E}">
        <p14:creationId xmlns="" xmlns:p14="http://schemas.microsoft.com/office/powerpoint/2010/main" val="17595385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
          <p:cNvSpPr>
            <a:spLocks noGrp="1" noRot="1" noChangeAspect="1" noChangeArrowheads="1" noTextEdit="1"/>
          </p:cNvSpPr>
          <p:nvPr>
            <p:ph type="sldImg"/>
          </p:nvPr>
        </p:nvSpPr>
        <p:spPr>
          <a:solidFill>
            <a:srgbClr val="FFFFFF"/>
          </a:solidFill>
          <a:ln/>
        </p:spPr>
      </p:sp>
      <p:sp>
        <p:nvSpPr>
          <p:cNvPr id="23555" name="Rectangle 2"/>
          <p:cNvSpPr>
            <a:spLocks noGrp="1" noChangeArrowheads="1"/>
          </p:cNvSpPr>
          <p:nvPr>
            <p:ph type="body" idx="1"/>
          </p:nvPr>
        </p:nvSpPr>
        <p:spPr>
          <a:noFill/>
          <a:ln/>
        </p:spPr>
        <p:txBody>
          <a:bodyPr/>
          <a:lstStyle/>
          <a:p>
            <a:pPr eaLnBrk="1" hangingPunct="1"/>
            <a:r>
              <a:rPr lang="en-US" sz="1400" smtClean="0">
                <a:latin typeface="Lucida Grande" charset="0"/>
                <a:ea typeface="Lucida Grande" charset="0"/>
                <a:cs typeface="Lucida Grande" charset="0"/>
                <a:sym typeface="Lucida Grande" charset="0"/>
              </a:rPr>
              <a:t>While many EM providers continue to accept the uncompensated care with liability, many of our specialist colleagues do not. </a:t>
            </a:r>
          </a:p>
          <a:p>
            <a:pPr eaLnBrk="1" hangingPunct="1"/>
            <a:endParaRPr lang="en-US" sz="1400" smtClean="0">
              <a:latin typeface="Lucida Grande" charset="0"/>
              <a:ea typeface="Lucida Grande" charset="0"/>
              <a:cs typeface="Lucida Grande" charset="0"/>
              <a:sym typeface="Lucida Grande" charset="0"/>
            </a:endParaRPr>
          </a:p>
          <a:p>
            <a:pPr eaLnBrk="1" hangingPunct="1"/>
            <a:r>
              <a:rPr lang="en-US" sz="1400" smtClean="0">
                <a:latin typeface="Lucida Grande" charset="0"/>
                <a:ea typeface="Lucida Grande" charset="0"/>
                <a:cs typeface="Lucida Grande" charset="0"/>
                <a:sym typeface="Lucida Grande" charset="0"/>
              </a:rPr>
              <a:t>A survey of ED directors in 2004 indicated that 2/3 of the EDs had inadequate on-call specialist coverage.</a:t>
            </a:r>
          </a:p>
          <a:p>
            <a:pPr eaLnBrk="1" hangingPunct="1"/>
            <a:endParaRPr lang="en-US" sz="1400" smtClean="0">
              <a:latin typeface="Lucida Grande" charset="0"/>
              <a:ea typeface="Lucida Grande" charset="0"/>
              <a:cs typeface="Lucida Grande" charset="0"/>
              <a:sym typeface="Lucida Grande" charset="0"/>
            </a:endParaRPr>
          </a:p>
          <a:p>
            <a:pPr eaLnBrk="1" hangingPunct="1"/>
            <a:r>
              <a:rPr lang="en-US" sz="1400" smtClean="0">
                <a:latin typeface="Lucida Grande" charset="0"/>
                <a:ea typeface="Lucida Grande" charset="0"/>
                <a:cs typeface="Lucida Grande" charset="0"/>
                <a:sym typeface="Lucida Grande" charset="0"/>
              </a:rPr>
              <a:t>This should not come as a surprise since we are asking our colleagues to come in during the middle of the night, see the sickest of the sick who have a higher chance of having bad outcomes, not get paid, and take on the liability of this care.  In addition many of our colleagues are now measured on their outcomes and adverse ones may impact their ratings relating to licensure, compensation, and just overall image.</a:t>
            </a:r>
          </a:p>
        </p:txBody>
      </p:sp>
    </p:spTree>
    <p:extLst>
      <p:ext uri="{BB962C8B-B14F-4D97-AF65-F5344CB8AC3E}">
        <p14:creationId xmlns="" xmlns:p14="http://schemas.microsoft.com/office/powerpoint/2010/main" val="1573661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Other doctors covered by the Public Health </a:t>
            </a:r>
            <a:r>
              <a:rPr lang="en-US" dirty="0" err="1" smtClean="0"/>
              <a:t>Sevice</a:t>
            </a:r>
            <a:r>
              <a:rPr lang="en-US" baseline="0" dirty="0" smtClean="0"/>
              <a:t> Act include doctors working at federally funded clinics and Indian Health Services</a:t>
            </a:r>
            <a:endParaRPr lang="en-US" dirty="0"/>
          </a:p>
        </p:txBody>
      </p:sp>
      <p:sp>
        <p:nvSpPr>
          <p:cNvPr id="4" name="Slide Number Placeholder 3"/>
          <p:cNvSpPr>
            <a:spLocks noGrp="1"/>
          </p:cNvSpPr>
          <p:nvPr>
            <p:ph type="sldNum" sz="quarter" idx="10"/>
          </p:nvPr>
        </p:nvSpPr>
        <p:spPr/>
        <p:txBody>
          <a:bodyPr/>
          <a:lstStyle/>
          <a:p>
            <a:fld id="{7AD2A666-CF0F-4D1C-8632-AAF56E5802F6}" type="slidenum">
              <a:rPr lang="en-US" smtClean="0"/>
              <a:pPr/>
              <a:t>39</a:t>
            </a:fld>
            <a:endParaRPr lang="en-US" dirty="0"/>
          </a:p>
        </p:txBody>
      </p:sp>
    </p:spTree>
    <p:extLst>
      <p:ext uri="{BB962C8B-B14F-4D97-AF65-F5344CB8AC3E}">
        <p14:creationId xmlns="" xmlns:p14="http://schemas.microsoft.com/office/powerpoint/2010/main" val="38661534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During</a:t>
            </a:r>
            <a:r>
              <a:rPr lang="en-US" baseline="0" dirty="0" smtClean="0"/>
              <a:t> our Hill visits will we be trying to recruit co-sponsors for the bill in the House and the Senate</a:t>
            </a:r>
            <a:endParaRPr lang="en-US" dirty="0"/>
          </a:p>
        </p:txBody>
      </p:sp>
      <p:sp>
        <p:nvSpPr>
          <p:cNvPr id="4" name="Slide Number Placeholder 3"/>
          <p:cNvSpPr>
            <a:spLocks noGrp="1"/>
          </p:cNvSpPr>
          <p:nvPr>
            <p:ph type="sldNum" sz="quarter" idx="10"/>
          </p:nvPr>
        </p:nvSpPr>
        <p:spPr/>
        <p:txBody>
          <a:bodyPr/>
          <a:lstStyle/>
          <a:p>
            <a:fld id="{F9CB3111-FDD0-4486-A794-F508E8CF09DC}" type="slidenum">
              <a:rPr lang="en-US" smtClean="0"/>
              <a:pPr/>
              <a:t>40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smtClean="0"/>
              <a:pPr/>
              <a:t>5/19/2013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471883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smtClean="0"/>
              <a:pPr/>
              <a:t>5/19/2013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3674069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0578ACC-22D6-47C1-A373-4FD133E34F3C}" type="datetimeFigureOut">
              <a:rPr lang="en-US" smtClean="0"/>
              <a:pPr/>
              <a:t>5/19/2013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3452450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smtClean="0"/>
              <a:pPr/>
              <a:t>5/19/2013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3835850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smtClean="0"/>
              <a:pPr/>
              <a:t>5/19/2013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4154800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smtClean="0"/>
              <a:pPr/>
              <a:t>5/19/2013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27607035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24A7AC-904D-4781-85BA-7D10C17ED021}" type="datetimeFigureOut">
              <a:rPr lang="en-US" smtClean="0"/>
              <a:pPr/>
              <a:t>5/19/2013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39104037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31444B-B92B-4E27-8C94-BB93EAF5CB18}" type="datetimeFigureOut">
              <a:rPr lang="en-US" smtClean="0"/>
              <a:pPr/>
              <a:t>5/19/2013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1495316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63EFA5E-FA76-400D-B3DC-F0BA90E6D107}" type="datetimeFigureOut">
              <a:rPr lang="en-US" smtClean="0"/>
              <a:pPr/>
              <a:t>5/19/2013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36287930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D6E9DEC-419B-4CC5-A080-3B06BD5A8291}" type="datetimeFigureOut">
              <a:rPr lang="en-US" smtClean="0"/>
              <a:pPr/>
              <a:t>5/19/2013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233321275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D6E9DEC-419B-4CC5-A080-3B06BD5A8291}" type="datetimeFigureOut">
              <a:rPr lang="en-US" smtClean="0"/>
              <a:pPr/>
              <a:t>5/19/2013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 xmlns:p14="http://schemas.microsoft.com/office/powerpoint/2010/main" val="123722284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D6E9DEC-419B-4CC5-A080-3B06BD5A8291}" type="datetimeFigureOut">
              <a:rPr lang="en-US" smtClean="0"/>
              <a:pPr/>
              <a:t>5/19/2013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325502643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D6E9DEC-419B-4CC5-A080-3B06BD5A8291}" type="datetimeFigureOut">
              <a:rPr lang="en-US" smtClean="0"/>
              <a:pPr/>
              <a:t>5/19/2013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 xmlns:p14="http://schemas.microsoft.com/office/powerpoint/2010/main" val="4107015072"/>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D6E9DEC-419B-4CC5-A080-3B06BD5A8291}" type="datetimeFigureOut">
              <a:rPr lang="en-US" smtClean="0"/>
              <a:pPr/>
              <a:t>5/19/2013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409047171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smtClean="0"/>
              <a:pPr/>
              <a:t>5/19/2013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3260250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178E61D-D431-422C-9764-11DAFE33AB63}" type="datetimeFigureOut">
              <a:rPr lang="en-US" smtClean="0"/>
              <a:pPr/>
              <a:t>5/19/2013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2092908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D6E9DEC-419B-4CC5-A080-3B06BD5A8291}" type="datetimeFigureOut">
              <a:rPr lang="en-US" smtClean="0"/>
              <a:pPr/>
              <a:t>5/19/2013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1729039852"/>
      </p:ext>
    </p:extLst>
  </p:cSld>
  <p:clrMap bg1="lt1" tx1="dk1" bg2="lt2" tx2="dk2" accent1="accent1" accent2="accent2" accent3="accent3" accent4="accent4" accent5="accent5" accent6="accent6" hlink="hlink" folHlink="folHlink"/>
  <p:sldLayoutIdLst>
    <p:sldLayoutId id="2147483855" r:id="rId1"/>
    <p:sldLayoutId id="2147483856" r:id="rId2"/>
    <p:sldLayoutId id="2147483857" r:id="rId3"/>
    <p:sldLayoutId id="2147483858" r:id="rId4"/>
    <p:sldLayoutId id="2147483859" r:id="rId5"/>
    <p:sldLayoutId id="2147483860" r:id="rId6"/>
    <p:sldLayoutId id="2147483861" r:id="rId7"/>
    <p:sldLayoutId id="2147483862" r:id="rId8"/>
    <p:sldLayoutId id="2147483863" r:id="rId9"/>
    <p:sldLayoutId id="2147483864" r:id="rId10"/>
    <p:sldLayoutId id="2147483865" r:id="rId11"/>
    <p:sldLayoutId id="2147483866" r:id="rId12"/>
    <p:sldLayoutId id="2147483867" r:id="rId13"/>
    <p:sldLayoutId id="2147483868" r:id="rId14"/>
    <p:sldLayoutId id="2147483869" r:id="rId15"/>
    <p:sldLayoutId id="2147483870"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google.com/url?sa=i&amp;rct=j&amp;q=&amp;esrc=s&amp;frm=1&amp;source=images&amp;cd=&amp;cad=rja&amp;docid=mXNQt3cJA_e8OM&amp;tbnid=A83mGtYdeNBKGM:&amp;ved=0CAUQjRw&amp;url=http://www.ahipcoverage.com/2013/05/06/map-states-decisions-on-medicaid-expansion/&amp;ei=5MmRUdz4KZHa8wTm4YDoCw&amp;bvm=bv.46471029,d.eWU&amp;psig=AFQjCNGUOILPlXywnrcBnHINk7r52-ynYg&amp;ust=1368595055935042"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healthcare.gov/law/"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mail.wusm.wustl.edu/OWA/redir.aspx?C=SHBwl4O4vEaqKvx2e70kcimD6TwKss8IX23uYuiSjkj5qd8J5qQVnSoUyKZXWyEkNGC4oVG4W-A.&amp;URL=http://www.cbo.gov/ftpdocs/113xx/doc11379/AmendReconProp.pdf" TargetMode="External"/><Relationship Id="rId2" Type="http://schemas.openxmlformats.org/officeDocument/2006/relationships/hyperlink" Target="https://mail.wusm.wustl.edu/OWA/redir.aspx?C=SHBwl4O4vEaqKvx2e70kcimD6TwKss8IX23uYuiSjkj5qd8J5qQVnSoUyKZXWyEkNGC4oVG4W-A.&amp;URL=http://www.rand.org/content/dam/rand/pubs/technical_reports/2010/RAND_927.pdf"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dfr.vermont.gov/sites/default/files/Filed%20QHP%20rates.pdf"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www.enrollamerica.org/"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hyperlink" Target="http://www.aamc.org/advocacy"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www.kaiserhealthnews.org/" TargetMode="External"/><Relationship Id="rId2" Type="http://schemas.openxmlformats.org/officeDocument/2006/relationships/hyperlink" Target="http://kff.org/"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hyperlink" Target="http://www.washingtonpost.com/blogs/wonkblog/wp/tag/health-care/"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http://www.politico.com/healthcare/"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thehill.com/blogs/healthwatch/"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hyperlink" Target="http://www.acep.org/Content.aspx?ekfrm=40334"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hyperlink" Target="http://www.healthleadersmedia.com/"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hyperlink" Target="http://www.politico.com/huddle/"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hyperlink" Target="http://www.nationaljournal.com/n2ksignup"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hyperlink" Target="http://www.americanhealthline.com/" TargetMode="Externa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hyperlink" Target="https://www.facebook.com/EMRA.Health.Policy"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hyperlink" Target="http://www.acep.org/StateScan/" TargetMode="Externa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hyperlink" Target="http://www.opensecrets.org/lobby/"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80458" y="1869962"/>
            <a:ext cx="9423530" cy="1646302"/>
          </a:xfrm>
        </p:spPr>
        <p:txBody>
          <a:bodyPr/>
          <a:lstStyle/>
          <a:p>
            <a:pPr algn="l"/>
            <a:r>
              <a:rPr lang="en-US" dirty="0" smtClean="0"/>
              <a:t>Introduction to Health Advocacy and  Resources	</a:t>
            </a:r>
            <a:endParaRPr lang="en-US" dirty="0"/>
          </a:p>
        </p:txBody>
      </p:sp>
      <p:sp>
        <p:nvSpPr>
          <p:cNvPr id="3" name="Subtitle 2"/>
          <p:cNvSpPr>
            <a:spLocks noGrp="1"/>
          </p:cNvSpPr>
          <p:nvPr>
            <p:ph type="subTitle" idx="1"/>
          </p:nvPr>
        </p:nvSpPr>
        <p:spPr/>
        <p:txBody>
          <a:bodyPr>
            <a:normAutofit/>
          </a:bodyPr>
          <a:lstStyle/>
          <a:p>
            <a:r>
              <a:rPr lang="en-US" sz="2800" dirty="0" smtClean="0"/>
              <a:t>Sarah Hoper MD,JD</a:t>
            </a:r>
          </a:p>
          <a:p>
            <a:r>
              <a:rPr lang="en-US" sz="2800" dirty="0" smtClean="0"/>
              <a:t>EMRA Legislative Advisor</a:t>
            </a:r>
            <a:endParaRPr lang="en-US" sz="2800" dirty="0"/>
          </a:p>
        </p:txBody>
      </p:sp>
    </p:spTree>
    <p:extLst>
      <p:ext uri="{BB962C8B-B14F-4D97-AF65-F5344CB8AC3E}">
        <p14:creationId xmlns="" xmlns:p14="http://schemas.microsoft.com/office/powerpoint/2010/main" val="1601981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8868" y="1772529"/>
            <a:ext cx="7727852" cy="4853354"/>
          </a:xfrm>
        </p:spPr>
        <p:txBody>
          <a:bodyPr>
            <a:normAutofit/>
          </a:bodyPr>
          <a:lstStyle/>
          <a:p>
            <a:r>
              <a:rPr lang="en-US" sz="3600" b="1" dirty="0" smtClean="0"/>
              <a:t>Advocacy</a:t>
            </a:r>
            <a:r>
              <a:rPr lang="en-US" sz="3600" dirty="0" smtClean="0"/>
              <a:t> is political activity with the goal of creating change. </a:t>
            </a:r>
          </a:p>
          <a:p>
            <a:pPr lvl="1"/>
            <a:r>
              <a:rPr lang="en-US" sz="3600" dirty="0" smtClean="0"/>
              <a:t>Based on the power of people to take collective action on their own behalf</a:t>
            </a:r>
          </a:p>
          <a:p>
            <a:pPr lvl="1"/>
            <a:r>
              <a:rPr lang="en-US" sz="3600" dirty="0" smtClean="0"/>
              <a:t>Federal, state, and local level </a:t>
            </a:r>
          </a:p>
          <a:p>
            <a:pPr>
              <a:buNone/>
            </a:pPr>
            <a:endParaRPr lang="en-US" sz="3600" dirty="0"/>
          </a:p>
        </p:txBody>
      </p:sp>
      <p:pic>
        <p:nvPicPr>
          <p:cNvPr id="6" name="Picture 5" descr="cr11_1_Self advocacy in Wakefield district.PNG"/>
          <p:cNvPicPr>
            <a:picLocks noChangeAspect="1"/>
          </p:cNvPicPr>
          <p:nvPr/>
        </p:nvPicPr>
        <p:blipFill>
          <a:blip r:embed="rId3" cstate="print"/>
          <a:stretch>
            <a:fillRect/>
          </a:stretch>
        </p:blipFill>
        <p:spPr>
          <a:xfrm>
            <a:off x="7874000" y="3619500"/>
            <a:ext cx="4318000" cy="3238500"/>
          </a:xfrm>
          <a:prstGeom prst="rect">
            <a:avLst/>
          </a:prstGeom>
        </p:spPr>
      </p:pic>
      <p:sp>
        <p:nvSpPr>
          <p:cNvPr id="4" name="Title 1"/>
          <p:cNvSpPr>
            <a:spLocks noGrp="1"/>
          </p:cNvSpPr>
          <p:nvPr>
            <p:ph type="title"/>
          </p:nvPr>
        </p:nvSpPr>
        <p:spPr>
          <a:xfrm>
            <a:off x="367845" y="271976"/>
            <a:ext cx="8596668" cy="1320800"/>
          </a:xfrm>
        </p:spPr>
        <p:txBody>
          <a:bodyPr/>
          <a:lstStyle/>
          <a:p>
            <a:r>
              <a:rPr lang="en-US" dirty="0" smtClean="0"/>
              <a:t>What is Advocacy?</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a:t>
            </a:r>
            <a:endParaRPr lang="en-US" dirty="0"/>
          </a:p>
        </p:txBody>
      </p:sp>
      <p:sp>
        <p:nvSpPr>
          <p:cNvPr id="3" name="Content Placeholder 2"/>
          <p:cNvSpPr>
            <a:spLocks noGrp="1"/>
          </p:cNvSpPr>
          <p:nvPr>
            <p:ph idx="1"/>
          </p:nvPr>
        </p:nvSpPr>
        <p:spPr>
          <a:xfrm>
            <a:off x="691400" y="1668220"/>
            <a:ext cx="9563947" cy="3880773"/>
          </a:xfrm>
        </p:spPr>
        <p:txBody>
          <a:bodyPr>
            <a:noAutofit/>
          </a:bodyPr>
          <a:lstStyle/>
          <a:p>
            <a:pPr marL="109728" indent="0">
              <a:buNone/>
            </a:pPr>
            <a:endParaRPr lang="en-US" sz="2800" dirty="0"/>
          </a:p>
          <a:p>
            <a:pPr marL="109728" indent="0" algn="ctr">
              <a:buNone/>
            </a:pPr>
            <a:r>
              <a:rPr lang="en-US" sz="2800" dirty="0" smtClean="0"/>
              <a:t>Physician’s public role: advocacy for and participation in improving the aspects of communities that affect the health of individuals.</a:t>
            </a:r>
          </a:p>
          <a:p>
            <a:pPr marL="109728" indent="0" algn="ctr">
              <a:buNone/>
            </a:pPr>
            <a:endParaRPr lang="en-US" sz="2800" dirty="0"/>
          </a:p>
          <a:p>
            <a:pPr marL="109728" indent="0" algn="ctr">
              <a:buNone/>
            </a:pPr>
            <a:endParaRPr lang="en-US" sz="2800" dirty="0" smtClean="0"/>
          </a:p>
          <a:p>
            <a:pPr marL="109728" indent="0" algn="ctr">
              <a:buNone/>
            </a:pPr>
            <a:endParaRPr lang="en-US" sz="2800" dirty="0"/>
          </a:p>
          <a:p>
            <a:pPr marL="109728" indent="0" algn="r">
              <a:buNone/>
            </a:pPr>
            <a:r>
              <a:rPr lang="en-US" sz="1600" dirty="0" err="1" smtClean="0"/>
              <a:t>Gruen</a:t>
            </a:r>
            <a:r>
              <a:rPr lang="en-US" sz="1600" dirty="0"/>
              <a:t> </a:t>
            </a:r>
            <a:r>
              <a:rPr lang="en-US" sz="1600" dirty="0" smtClean="0"/>
              <a:t>RL, Pearson SD, Brennan TA.  Physician-Citizens – Public Roles and Professional Obligations. </a:t>
            </a:r>
          </a:p>
          <a:p>
            <a:pPr marL="109728" indent="0" algn="r">
              <a:buNone/>
            </a:pPr>
            <a:r>
              <a:rPr lang="en-US" sz="1600" i="1" dirty="0" smtClean="0"/>
              <a:t>JAMA</a:t>
            </a:r>
            <a:r>
              <a:rPr lang="en-US" sz="1600" dirty="0" smtClean="0"/>
              <a:t>. 291: 94-98. 2004. </a:t>
            </a:r>
            <a:endParaRPr lang="en-US" sz="1600" dirty="0"/>
          </a:p>
        </p:txBody>
      </p:sp>
    </p:spTree>
    <p:extLst>
      <p:ext uri="{BB962C8B-B14F-4D97-AF65-F5344CB8AC3E}">
        <p14:creationId xmlns:p14="http://schemas.microsoft.com/office/powerpoint/2010/main" xmlns="" val="6190094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Should We Advocate?</a:t>
            </a:r>
            <a:endParaRPr lang="en-US" dirty="0"/>
          </a:p>
        </p:txBody>
      </p:sp>
      <p:sp>
        <p:nvSpPr>
          <p:cNvPr id="3" name="Content Placeholder 2"/>
          <p:cNvSpPr>
            <a:spLocks noGrp="1"/>
          </p:cNvSpPr>
          <p:nvPr>
            <p:ph idx="1"/>
          </p:nvPr>
        </p:nvSpPr>
        <p:spPr>
          <a:xfrm>
            <a:off x="649199" y="1738558"/>
            <a:ext cx="8596668" cy="3880773"/>
          </a:xfrm>
        </p:spPr>
        <p:txBody>
          <a:bodyPr>
            <a:noAutofit/>
          </a:bodyPr>
          <a:lstStyle/>
          <a:p>
            <a:r>
              <a:rPr lang="en-US" sz="3200" dirty="0" smtClean="0"/>
              <a:t>Our Patients….</a:t>
            </a:r>
          </a:p>
          <a:p>
            <a:pPr lvl="1"/>
            <a:r>
              <a:rPr lang="en-US" sz="3200" dirty="0" smtClean="0"/>
              <a:t>Medicaid Expansion</a:t>
            </a:r>
          </a:p>
          <a:p>
            <a:pPr lvl="1"/>
            <a:r>
              <a:rPr lang="en-US" sz="3200" dirty="0" smtClean="0"/>
              <a:t>State Health Insurance Exchanges</a:t>
            </a:r>
          </a:p>
          <a:p>
            <a:pPr lvl="1"/>
            <a:endParaRPr lang="en-US" sz="3200" dirty="0" smtClean="0"/>
          </a:p>
          <a:p>
            <a:r>
              <a:rPr lang="en-US" sz="3200" dirty="0" smtClean="0"/>
              <a:t>Ourselves….</a:t>
            </a:r>
          </a:p>
          <a:p>
            <a:pPr lvl="1"/>
            <a:r>
              <a:rPr lang="en-US" sz="3200" dirty="0" smtClean="0"/>
              <a:t>Medical Liability</a:t>
            </a:r>
          </a:p>
          <a:p>
            <a:pPr lvl="1"/>
            <a:r>
              <a:rPr lang="en-US" sz="3200" dirty="0" smtClean="0"/>
              <a:t>GME Funding</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5256"/>
            <a:ext cx="8596668" cy="1320800"/>
          </a:xfrm>
        </p:spPr>
        <p:txBody>
          <a:bodyPr/>
          <a:lstStyle/>
          <a:p>
            <a:r>
              <a:rPr lang="en-US" dirty="0" smtClean="0"/>
              <a:t>Public Awareness of ACA</a:t>
            </a:r>
            <a:endParaRPr lang="en-US" dirty="0"/>
          </a:p>
        </p:txBody>
      </p:sp>
      <p:pic>
        <p:nvPicPr>
          <p:cNvPr id="6" name="Picture 5"/>
          <p:cNvPicPr>
            <a:picLocks noChangeAspect="1"/>
          </p:cNvPicPr>
          <p:nvPr/>
        </p:nvPicPr>
        <p:blipFill rotWithShape="1">
          <a:blip r:embed="rId3"/>
          <a:srcRect l="19869" t="17564" r="21847" b="17351"/>
          <a:stretch/>
        </p:blipFill>
        <p:spPr>
          <a:xfrm>
            <a:off x="565124" y="746557"/>
            <a:ext cx="8989371" cy="5644056"/>
          </a:xfrm>
          <a:prstGeom prst="rect">
            <a:avLst/>
          </a:prstGeom>
        </p:spPr>
      </p:pic>
      <p:sp>
        <p:nvSpPr>
          <p:cNvPr id="7" name="Rectangle 6"/>
          <p:cNvSpPr/>
          <p:nvPr/>
        </p:nvSpPr>
        <p:spPr>
          <a:xfrm>
            <a:off x="1335043" y="6441370"/>
            <a:ext cx="5517472" cy="369332"/>
          </a:xfrm>
          <a:prstGeom prst="rect">
            <a:avLst/>
          </a:prstGeom>
        </p:spPr>
        <p:txBody>
          <a:bodyPr wrap="none">
            <a:spAutoFit/>
          </a:bodyPr>
          <a:lstStyle/>
          <a:p>
            <a:r>
              <a:rPr lang="en-US" dirty="0" smtClean="0"/>
              <a:t>http://www.kff.org/kaiserpolls/upload/8425-C.pdf</a:t>
            </a:r>
            <a:endParaRPr lang="en-US" dirty="0"/>
          </a:p>
        </p:txBody>
      </p:sp>
    </p:spTree>
    <p:extLst>
      <p:ext uri="{BB962C8B-B14F-4D97-AF65-F5344CB8AC3E}">
        <p14:creationId xmlns="" xmlns:p14="http://schemas.microsoft.com/office/powerpoint/2010/main" val="38896630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6365" y="246994"/>
            <a:ext cx="8596668" cy="1320800"/>
          </a:xfrm>
        </p:spPr>
        <p:txBody>
          <a:bodyPr/>
          <a:lstStyle/>
          <a:p>
            <a:r>
              <a:rPr lang="en-US" dirty="0" smtClean="0"/>
              <a:t>Public Awareness of ACA </a:t>
            </a:r>
            <a:endParaRPr lang="en-US" dirty="0"/>
          </a:p>
        </p:txBody>
      </p:sp>
      <p:sp>
        <p:nvSpPr>
          <p:cNvPr id="3" name="Content Placeholder 2"/>
          <p:cNvSpPr>
            <a:spLocks noGrp="1"/>
          </p:cNvSpPr>
          <p:nvPr>
            <p:ph idx="1"/>
          </p:nvPr>
        </p:nvSpPr>
        <p:spPr>
          <a:xfrm>
            <a:off x="178627" y="1149669"/>
            <a:ext cx="10392757" cy="2964541"/>
          </a:xfrm>
        </p:spPr>
        <p:txBody>
          <a:bodyPr>
            <a:normAutofit fontScale="85000" lnSpcReduction="20000"/>
          </a:bodyPr>
          <a:lstStyle/>
          <a:p>
            <a:r>
              <a:rPr lang="en-US" sz="4100" dirty="0" smtClean="0"/>
              <a:t> </a:t>
            </a:r>
            <a:r>
              <a:rPr lang="en-US" sz="4100" dirty="0"/>
              <a:t>Enroll America survey </a:t>
            </a:r>
            <a:r>
              <a:rPr lang="en-US" sz="4100" dirty="0" smtClean="0"/>
              <a:t>found:</a:t>
            </a:r>
          </a:p>
          <a:p>
            <a:pPr lvl="1"/>
            <a:r>
              <a:rPr lang="en-US" sz="3900" dirty="0" smtClean="0"/>
              <a:t> </a:t>
            </a:r>
            <a:r>
              <a:rPr lang="en-US" sz="3900" dirty="0"/>
              <a:t>83% of those eligible for Medicaid are unaware they will qualify for the </a:t>
            </a:r>
            <a:r>
              <a:rPr lang="en-US" sz="3900" dirty="0" smtClean="0"/>
              <a:t>program</a:t>
            </a:r>
          </a:p>
          <a:p>
            <a:pPr lvl="1"/>
            <a:r>
              <a:rPr lang="en-US" sz="3900" dirty="0" smtClean="0"/>
              <a:t>78</a:t>
            </a:r>
            <a:r>
              <a:rPr lang="en-US" sz="3900" dirty="0"/>
              <a:t>% of those eligible for tax credits to buy insurance through the exchanges are not aware of their eligibility. </a:t>
            </a:r>
            <a:endParaRPr lang="en-US" sz="3900"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p:txBody>
      </p:sp>
      <p:pic>
        <p:nvPicPr>
          <p:cNvPr id="4" name="Picture 3"/>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642860" y="4412343"/>
            <a:ext cx="2371725" cy="1933575"/>
          </a:xfrm>
          <a:prstGeom prst="rect">
            <a:avLst/>
          </a:prstGeom>
        </p:spPr>
      </p:pic>
      <p:sp>
        <p:nvSpPr>
          <p:cNvPr id="5" name="Rectangle 4"/>
          <p:cNvSpPr/>
          <p:nvPr/>
        </p:nvSpPr>
        <p:spPr>
          <a:xfrm>
            <a:off x="2133600" y="6488668"/>
            <a:ext cx="8204200" cy="369332"/>
          </a:xfrm>
          <a:prstGeom prst="rect">
            <a:avLst/>
          </a:prstGeom>
        </p:spPr>
        <p:txBody>
          <a:bodyPr wrap="square">
            <a:spAutoFit/>
          </a:bodyPr>
          <a:lstStyle/>
          <a:p>
            <a:r>
              <a:rPr lang="en-US" dirty="0" smtClean="0"/>
              <a:t>Available at: http://www.enrollamerica.org/categories/population-specific</a:t>
            </a:r>
            <a:endParaRPr lang="en-US" dirty="0"/>
          </a:p>
        </p:txBody>
      </p:sp>
      <p:pic>
        <p:nvPicPr>
          <p:cNvPr id="6" name="Picture 5"/>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3408362" y="4407581"/>
            <a:ext cx="2352675" cy="1943100"/>
          </a:xfrm>
          <a:prstGeom prst="rect">
            <a:avLst/>
          </a:prstGeom>
        </p:spPr>
      </p:pic>
      <p:pic>
        <p:nvPicPr>
          <p:cNvPr id="8" name="Picture 7"/>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8782050" y="4579711"/>
            <a:ext cx="2705100" cy="1685925"/>
          </a:xfrm>
          <a:prstGeom prst="rect">
            <a:avLst/>
          </a:prstGeom>
        </p:spPr>
      </p:pic>
      <p:pic>
        <p:nvPicPr>
          <p:cNvPr id="9" name="Picture 8"/>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6011536" y="4351972"/>
            <a:ext cx="2520014" cy="2009712"/>
          </a:xfrm>
          <a:prstGeom prst="rect">
            <a:avLst/>
          </a:prstGeom>
        </p:spPr>
      </p:pic>
    </p:spTree>
    <p:extLst>
      <p:ext uri="{BB962C8B-B14F-4D97-AF65-F5344CB8AC3E}">
        <p14:creationId xmlns="" xmlns:p14="http://schemas.microsoft.com/office/powerpoint/2010/main" val="37630231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19233" t="41338" r="23292" b="8081"/>
          <a:stretch/>
        </p:blipFill>
        <p:spPr>
          <a:xfrm>
            <a:off x="576775" y="787791"/>
            <a:ext cx="10846191" cy="5366824"/>
          </a:xfrm>
          <a:prstGeom prst="rect">
            <a:avLst/>
          </a:prstGeom>
        </p:spPr>
      </p:pic>
      <p:sp>
        <p:nvSpPr>
          <p:cNvPr id="3" name="Title 1"/>
          <p:cNvSpPr>
            <a:spLocks noGrp="1"/>
          </p:cNvSpPr>
          <p:nvPr>
            <p:ph type="title"/>
          </p:nvPr>
        </p:nvSpPr>
        <p:spPr>
          <a:xfrm>
            <a:off x="286365" y="246994"/>
            <a:ext cx="8596668" cy="1320800"/>
          </a:xfrm>
        </p:spPr>
        <p:txBody>
          <a:bodyPr/>
          <a:lstStyle/>
          <a:p>
            <a:r>
              <a:rPr lang="en-US" dirty="0" smtClean="0"/>
              <a:t>Public Awareness of ACA </a:t>
            </a:r>
            <a:endParaRPr lang="en-US" dirty="0"/>
          </a:p>
        </p:txBody>
      </p:sp>
      <p:sp>
        <p:nvSpPr>
          <p:cNvPr id="5" name="TextBox 4"/>
          <p:cNvSpPr txBox="1"/>
          <p:nvPr/>
        </p:nvSpPr>
        <p:spPr>
          <a:xfrm>
            <a:off x="844061" y="6211669"/>
            <a:ext cx="5430129" cy="646331"/>
          </a:xfrm>
          <a:prstGeom prst="rect">
            <a:avLst/>
          </a:prstGeom>
          <a:noFill/>
        </p:spPr>
        <p:txBody>
          <a:bodyPr wrap="square" rtlCol="0">
            <a:spAutoFit/>
          </a:bodyPr>
          <a:lstStyle/>
          <a:p>
            <a:r>
              <a:rPr lang="en-US" sz="3600" dirty="0" smtClean="0"/>
              <a:t>Health Exchanges</a:t>
            </a:r>
            <a:endParaRPr lang="en-US" sz="3600" dirty="0"/>
          </a:p>
        </p:txBody>
      </p:sp>
      <p:sp>
        <p:nvSpPr>
          <p:cNvPr id="6" name="TextBox 5"/>
          <p:cNvSpPr txBox="1"/>
          <p:nvPr/>
        </p:nvSpPr>
        <p:spPr>
          <a:xfrm>
            <a:off x="6761871" y="6211669"/>
            <a:ext cx="5430129" cy="646331"/>
          </a:xfrm>
          <a:prstGeom prst="rect">
            <a:avLst/>
          </a:prstGeom>
          <a:noFill/>
        </p:spPr>
        <p:txBody>
          <a:bodyPr wrap="square" rtlCol="0">
            <a:spAutoFit/>
          </a:bodyPr>
          <a:lstStyle/>
          <a:p>
            <a:r>
              <a:rPr lang="en-US" sz="3600" dirty="0" smtClean="0"/>
              <a:t>Medicaid Expansion</a:t>
            </a:r>
            <a:endParaRPr lang="en-US" sz="3600" dirty="0"/>
          </a:p>
        </p:txBody>
      </p:sp>
    </p:spTree>
    <p:extLst>
      <p:ext uri="{BB962C8B-B14F-4D97-AF65-F5344CB8AC3E}">
        <p14:creationId xmlns="" xmlns:p14="http://schemas.microsoft.com/office/powerpoint/2010/main" val="13875738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Medicaid Expansion</a:t>
            </a:r>
            <a:endParaRPr lang="en-US" dirty="0"/>
          </a:p>
        </p:txBody>
      </p:sp>
      <p:sp>
        <p:nvSpPr>
          <p:cNvPr id="3" name="Content Placeholder 2"/>
          <p:cNvSpPr>
            <a:spLocks noGrp="1"/>
          </p:cNvSpPr>
          <p:nvPr>
            <p:ph idx="1"/>
          </p:nvPr>
        </p:nvSpPr>
        <p:spPr>
          <a:xfrm>
            <a:off x="677334" y="1574800"/>
            <a:ext cx="6874349" cy="4546600"/>
          </a:xfrm>
        </p:spPr>
        <p:txBody>
          <a:bodyPr>
            <a:normAutofit/>
          </a:bodyPr>
          <a:lstStyle/>
          <a:p>
            <a:r>
              <a:rPr lang="en-US" sz="3600" dirty="0" smtClean="0"/>
              <a:t>ACA expands the number of people the states must cover</a:t>
            </a:r>
          </a:p>
          <a:p>
            <a:r>
              <a:rPr lang="en-US" sz="3800" dirty="0" smtClean="0"/>
              <a:t>Any one 64 and younger with income up to 133% of the federal poverty level will be covered by Medicaid</a:t>
            </a:r>
          </a:p>
          <a:p>
            <a:pPr lvl="1">
              <a:buNone/>
            </a:pPr>
            <a:endParaRPr lang="en-US" sz="3400" dirty="0"/>
          </a:p>
        </p:txBody>
      </p:sp>
      <p:pic>
        <p:nvPicPr>
          <p:cNvPr id="4" name="Picture 3"/>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7788166" y="3938067"/>
            <a:ext cx="4403834" cy="2919933"/>
          </a:xfrm>
          <a:prstGeom prst="rect">
            <a:avLst/>
          </a:prstGeom>
        </p:spPr>
      </p:pic>
    </p:spTree>
    <p:extLst>
      <p:ext uri="{BB962C8B-B14F-4D97-AF65-F5344CB8AC3E}">
        <p14:creationId xmlns="" xmlns:p14="http://schemas.microsoft.com/office/powerpoint/2010/main" val="12707743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Medicaid Expansion</a:t>
            </a:r>
            <a:endParaRPr lang="en-US" dirty="0"/>
          </a:p>
        </p:txBody>
      </p:sp>
      <p:sp>
        <p:nvSpPr>
          <p:cNvPr id="3" name="Content Placeholder 2"/>
          <p:cNvSpPr>
            <a:spLocks noGrp="1"/>
          </p:cNvSpPr>
          <p:nvPr>
            <p:ph idx="1"/>
          </p:nvPr>
        </p:nvSpPr>
        <p:spPr>
          <a:xfrm>
            <a:off x="677334" y="1661825"/>
            <a:ext cx="8596668" cy="3880773"/>
          </a:xfrm>
        </p:spPr>
        <p:txBody>
          <a:bodyPr>
            <a:noAutofit/>
          </a:bodyPr>
          <a:lstStyle/>
          <a:p>
            <a:r>
              <a:rPr lang="en-US" sz="3400" dirty="0" smtClean="0"/>
              <a:t>133% of Federal Poverty level:</a:t>
            </a:r>
          </a:p>
          <a:p>
            <a:pPr lvl="1"/>
            <a:r>
              <a:rPr lang="en-US" sz="3400" dirty="0" smtClean="0"/>
              <a:t>Family of 1: $14, 856</a:t>
            </a:r>
          </a:p>
          <a:p>
            <a:pPr lvl="1"/>
            <a:r>
              <a:rPr lang="en-US" sz="3400" dirty="0" smtClean="0"/>
              <a:t>Family of 2: $20, 123</a:t>
            </a:r>
          </a:p>
          <a:p>
            <a:pPr lvl="1"/>
            <a:r>
              <a:rPr lang="en-US" sz="3400" dirty="0" smtClean="0"/>
              <a:t>Family of 3: $25, 390</a:t>
            </a:r>
          </a:p>
          <a:p>
            <a:pPr lvl="1"/>
            <a:r>
              <a:rPr lang="en-US" sz="3400" dirty="0" smtClean="0"/>
              <a:t>Family of 4: $30, 657</a:t>
            </a:r>
          </a:p>
          <a:p>
            <a:pPr lvl="1"/>
            <a:r>
              <a:rPr lang="en-US" sz="3400" dirty="0" smtClean="0"/>
              <a:t>Family of 5: $35, 923</a:t>
            </a:r>
          </a:p>
          <a:p>
            <a:pPr lvl="1"/>
            <a:r>
              <a:rPr lang="en-US" sz="3400" dirty="0" smtClean="0"/>
              <a:t>Family of 6: $41,190</a:t>
            </a:r>
            <a:endParaRPr lang="en-US" sz="3400" dirty="0"/>
          </a:p>
        </p:txBody>
      </p:sp>
    </p:spTree>
    <p:extLst>
      <p:ext uri="{BB962C8B-B14F-4D97-AF65-F5344CB8AC3E}">
        <p14:creationId xmlns="" xmlns:p14="http://schemas.microsoft.com/office/powerpoint/2010/main" val="15755745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Cover"/>
          <p:cNvPicPr>
            <a:picLocks noGrp="1" noChangeAspect="1" noChangeArrowheads="1"/>
          </p:cNvPicPr>
          <p:nvPr>
            <p:ph idx="1"/>
          </p:nvPr>
        </p:nvPicPr>
        <p:blipFill rotWithShape="1">
          <a:blip r:embed="rId3">
            <a:extLst>
              <a:ext uri="{28A0092B-C50C-407E-A947-70E740481C1C}">
                <a14:useLocalDpi xmlns="" xmlns:a14="http://schemas.microsoft.com/office/drawing/2010/main" val="0"/>
              </a:ext>
            </a:extLst>
          </a:blip>
          <a:srcRect t="3540" r="42374" b="63131"/>
          <a:stretch/>
        </p:blipFill>
        <p:spPr bwMode="auto">
          <a:xfrm>
            <a:off x="632417" y="186433"/>
            <a:ext cx="8243247" cy="5696494"/>
          </a:xfrm>
          <a:prstGeom prst="rect">
            <a:avLst/>
          </a:prstGeom>
          <a:noFill/>
          <a:extLst>
            <a:ext uri="{909E8E84-426E-40DD-AFC4-6F175D3DCCD1}">
              <a14:hiddenFill xmlns="" xmlns:a14="http://schemas.microsoft.com/office/drawing/2010/main">
                <a:solidFill>
                  <a:srgbClr val="FFFFFF"/>
                </a:solidFill>
              </a14:hiddenFill>
            </a:ext>
          </a:extLst>
        </p:spPr>
      </p:pic>
      <p:sp>
        <p:nvSpPr>
          <p:cNvPr id="7" name="Rectangle 6"/>
          <p:cNvSpPr/>
          <p:nvPr/>
        </p:nvSpPr>
        <p:spPr>
          <a:xfrm>
            <a:off x="1546745" y="6091844"/>
            <a:ext cx="6751093" cy="646331"/>
          </a:xfrm>
          <a:prstGeom prst="rect">
            <a:avLst/>
          </a:prstGeom>
        </p:spPr>
        <p:txBody>
          <a:bodyPr wrap="square">
            <a:spAutoFit/>
          </a:bodyPr>
          <a:lstStyle/>
          <a:p>
            <a:r>
              <a:rPr lang="en-US" dirty="0" smtClean="0">
                <a:latin typeface="+mn-lt"/>
              </a:rPr>
              <a:t>JAMA. 2013;309(12):1219-1219. doi:10.1001/jama.2013.2481</a:t>
            </a:r>
            <a:endParaRPr lang="en-US" dirty="0" smtClean="0"/>
          </a:p>
          <a:p>
            <a:r>
              <a:rPr lang="en-US" dirty="0" smtClean="0"/>
              <a:t>http://www.kff.org/medicaid/jama_infographic_0313.cfm</a:t>
            </a:r>
            <a:endParaRPr lang="en-US" dirty="0"/>
          </a:p>
        </p:txBody>
      </p:sp>
    </p:spTree>
    <p:extLst>
      <p:ext uri="{BB962C8B-B14F-4D97-AF65-F5344CB8AC3E}">
        <p14:creationId xmlns="" xmlns:p14="http://schemas.microsoft.com/office/powerpoint/2010/main" val="13025812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Medicaid Expansion</a:t>
            </a:r>
            <a:endParaRPr lang="en-US" dirty="0"/>
          </a:p>
        </p:txBody>
      </p:sp>
      <p:sp>
        <p:nvSpPr>
          <p:cNvPr id="3" name="Content Placeholder 2"/>
          <p:cNvSpPr>
            <a:spLocks noGrp="1"/>
          </p:cNvSpPr>
          <p:nvPr>
            <p:ph idx="1"/>
          </p:nvPr>
        </p:nvSpPr>
        <p:spPr>
          <a:xfrm>
            <a:off x="314727" y="1621392"/>
            <a:ext cx="8596668" cy="3880773"/>
          </a:xfrm>
        </p:spPr>
        <p:txBody>
          <a:bodyPr>
            <a:noAutofit/>
          </a:bodyPr>
          <a:lstStyle/>
          <a:p>
            <a:pPr lvl="1"/>
            <a:r>
              <a:rPr lang="en-US" sz="3000" dirty="0" smtClean="0"/>
              <a:t>Federal Gov’t will pay 100% of the costs of new patients until 2016</a:t>
            </a:r>
          </a:p>
          <a:p>
            <a:pPr lvl="1"/>
            <a:r>
              <a:rPr lang="en-US" sz="3000" dirty="0" smtClean="0"/>
              <a:t>In the following years the federal payment will gradually decrease to a minimum of 90% in 2020</a:t>
            </a:r>
          </a:p>
          <a:p>
            <a:pPr lvl="1"/>
            <a:r>
              <a:rPr lang="en-US" sz="3000" dirty="0" smtClean="0"/>
              <a:t>Medicaid spending will increase by $100 billion/year</a:t>
            </a:r>
          </a:p>
          <a:p>
            <a:pPr lvl="2"/>
            <a:r>
              <a:rPr lang="en-US" sz="3000" dirty="0" smtClean="0"/>
              <a:t>40% increase</a:t>
            </a:r>
            <a:endParaRPr lang="en-US" sz="3000" dirty="0"/>
          </a:p>
        </p:txBody>
      </p:sp>
      <p:pic>
        <p:nvPicPr>
          <p:cNvPr id="6" name="Picture 5"/>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8056179" y="3760126"/>
            <a:ext cx="4135821" cy="3097874"/>
          </a:xfrm>
          <a:prstGeom prst="rect">
            <a:avLst/>
          </a:prstGeom>
        </p:spPr>
      </p:pic>
    </p:spTree>
    <p:extLst>
      <p:ext uri="{BB962C8B-B14F-4D97-AF65-F5344CB8AC3E}">
        <p14:creationId xmlns="" xmlns:p14="http://schemas.microsoft.com/office/powerpoint/2010/main" val="11920415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www.ahipcoverage.com/wp-content/uploads/2013/05/medicaid.jpg">
            <a:hlinkClick r:id="rId3"/>
          </p:cNvPr>
          <p:cNvPicPr>
            <a:picLocks noChangeAspect="1" noChangeArrowheads="1"/>
          </p:cNvPicPr>
          <p:nvPr/>
        </p:nvPicPr>
        <p:blipFill>
          <a:blip r:embed="rId4"/>
          <a:srcRect r="-20042" b="15042"/>
          <a:stretch>
            <a:fillRect/>
          </a:stretch>
        </p:blipFill>
        <p:spPr bwMode="auto">
          <a:xfrm>
            <a:off x="1111348" y="0"/>
            <a:ext cx="11629292" cy="6751914"/>
          </a:xfrm>
          <a:prstGeom prst="rect">
            <a:avLst/>
          </a:prstGeom>
          <a:noFill/>
        </p:spPr>
      </p:pic>
    </p:spTree>
    <p:extLst>
      <p:ext uri="{BB962C8B-B14F-4D97-AF65-F5344CB8AC3E}">
        <p14:creationId xmlns="" xmlns:p14="http://schemas.microsoft.com/office/powerpoint/2010/main" val="20854976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654" y="91440"/>
            <a:ext cx="6745718" cy="1320800"/>
          </a:xfrm>
        </p:spPr>
        <p:txBody>
          <a:bodyPr/>
          <a:lstStyle/>
          <a:p>
            <a:r>
              <a:rPr lang="en-US" dirty="0" smtClean="0"/>
              <a:t>Alternatives to Medicaid Expansion</a:t>
            </a:r>
            <a:endParaRPr lang="en-US" dirty="0"/>
          </a:p>
        </p:txBody>
      </p:sp>
      <p:sp>
        <p:nvSpPr>
          <p:cNvPr id="3" name="Content Placeholder 2"/>
          <p:cNvSpPr>
            <a:spLocks noGrp="1"/>
          </p:cNvSpPr>
          <p:nvPr>
            <p:ph idx="1"/>
          </p:nvPr>
        </p:nvSpPr>
        <p:spPr>
          <a:xfrm>
            <a:off x="677333" y="1637659"/>
            <a:ext cx="9479541" cy="5220341"/>
          </a:xfrm>
        </p:spPr>
        <p:txBody>
          <a:bodyPr>
            <a:noAutofit/>
          </a:bodyPr>
          <a:lstStyle/>
          <a:p>
            <a:r>
              <a:rPr lang="en-US" sz="3000" dirty="0" smtClean="0"/>
              <a:t>Missouri HB </a:t>
            </a:r>
            <a:r>
              <a:rPr lang="en-US" sz="3000" dirty="0"/>
              <a:t>700 – </a:t>
            </a:r>
          </a:p>
          <a:p>
            <a:pPr lvl="1"/>
            <a:r>
              <a:rPr lang="en-US" sz="3000" dirty="0"/>
              <a:t>Expand Medicaid </a:t>
            </a:r>
            <a:r>
              <a:rPr lang="en-US" sz="3000" dirty="0" smtClean="0"/>
              <a:t>eligibility up </a:t>
            </a:r>
            <a:r>
              <a:rPr lang="en-US" sz="3000" dirty="0"/>
              <a:t>to 100% of the federal poverty </a:t>
            </a:r>
            <a:r>
              <a:rPr lang="en-US" sz="3000" dirty="0" smtClean="0"/>
              <a:t>line</a:t>
            </a:r>
          </a:p>
          <a:p>
            <a:pPr lvl="1"/>
            <a:endParaRPr lang="en-US" sz="3000" dirty="0" smtClean="0"/>
          </a:p>
          <a:p>
            <a:pPr lvl="1"/>
            <a:r>
              <a:rPr lang="en-US" sz="3000" dirty="0" smtClean="0"/>
              <a:t>This leaves out 80K Missourians who earn b/w 100-138%</a:t>
            </a:r>
            <a:endParaRPr lang="en-US" sz="2600" dirty="0"/>
          </a:p>
          <a:p>
            <a:endParaRPr lang="en-US" sz="2800" dirty="0"/>
          </a:p>
        </p:txBody>
      </p:sp>
    </p:spTree>
    <p:extLst>
      <p:ext uri="{BB962C8B-B14F-4D97-AF65-F5344CB8AC3E}">
        <p14:creationId xmlns:p14="http://schemas.microsoft.com/office/powerpoint/2010/main" xmlns="" val="2497466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Alternatives to Medicaid Expansion</a:t>
            </a:r>
            <a:endParaRPr lang="en-US" dirty="0"/>
          </a:p>
        </p:txBody>
      </p:sp>
      <p:sp>
        <p:nvSpPr>
          <p:cNvPr id="3" name="Content Placeholder 2"/>
          <p:cNvSpPr>
            <a:spLocks noGrp="1"/>
          </p:cNvSpPr>
          <p:nvPr>
            <p:ph idx="1"/>
          </p:nvPr>
        </p:nvSpPr>
        <p:spPr>
          <a:xfrm>
            <a:off x="566974" y="1593027"/>
            <a:ext cx="10847260" cy="4918128"/>
          </a:xfrm>
        </p:spPr>
        <p:txBody>
          <a:bodyPr>
            <a:noAutofit/>
          </a:bodyPr>
          <a:lstStyle/>
          <a:p>
            <a:r>
              <a:rPr lang="en-US" sz="2800" dirty="0" smtClean="0"/>
              <a:t>The Arkansas Plan – </a:t>
            </a:r>
            <a:r>
              <a:rPr lang="en-US" sz="2800" dirty="0"/>
              <a:t>	</a:t>
            </a:r>
            <a:endParaRPr lang="en-US" sz="2800" dirty="0" smtClean="0"/>
          </a:p>
          <a:p>
            <a:pPr lvl="1"/>
            <a:r>
              <a:rPr lang="en-US" sz="2800" dirty="0"/>
              <a:t>U</a:t>
            </a:r>
            <a:r>
              <a:rPr lang="en-US" sz="2800" dirty="0" smtClean="0"/>
              <a:t>se the federal funds to buy private health insurance for the 200,000 people who would have been covered under the expansion</a:t>
            </a:r>
          </a:p>
          <a:p>
            <a:pPr lvl="1"/>
            <a:r>
              <a:rPr lang="en-US" sz="2800" dirty="0" smtClean="0"/>
              <a:t>HHS Secretary Kathleen </a:t>
            </a:r>
            <a:r>
              <a:rPr lang="en-US" sz="2800" dirty="0" err="1" smtClean="0"/>
              <a:t>Sebelius</a:t>
            </a:r>
            <a:r>
              <a:rPr lang="en-US" sz="2800" dirty="0" smtClean="0"/>
              <a:t> has agreed to this proposal</a:t>
            </a:r>
          </a:p>
        </p:txBody>
      </p:sp>
      <p:pic>
        <p:nvPicPr>
          <p:cNvPr id="4" name="Picture 3"/>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8271802" y="4251069"/>
            <a:ext cx="3920197" cy="2606931"/>
          </a:xfrm>
          <a:prstGeom prst="rect">
            <a:avLst/>
          </a:prstGeom>
        </p:spPr>
      </p:pic>
    </p:spTree>
    <p:extLst>
      <p:ext uri="{BB962C8B-B14F-4D97-AF65-F5344CB8AC3E}">
        <p14:creationId xmlns="" xmlns:p14="http://schemas.microsoft.com/office/powerpoint/2010/main" val="30815539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Alternatives to Medicaid Expansion -Arkansas</a:t>
            </a:r>
            <a:endParaRPr lang="en-US" dirty="0"/>
          </a:p>
        </p:txBody>
      </p:sp>
      <p:sp>
        <p:nvSpPr>
          <p:cNvPr id="3" name="Content Placeholder 2"/>
          <p:cNvSpPr>
            <a:spLocks noGrp="1"/>
          </p:cNvSpPr>
          <p:nvPr>
            <p:ph idx="1"/>
          </p:nvPr>
        </p:nvSpPr>
        <p:spPr/>
        <p:txBody>
          <a:bodyPr>
            <a:normAutofit/>
          </a:bodyPr>
          <a:lstStyle/>
          <a:p>
            <a:r>
              <a:rPr lang="en-US" sz="3200" dirty="0"/>
              <a:t>Florida, Ohio, Louisiana, Maine, Oklahoma, </a:t>
            </a:r>
            <a:r>
              <a:rPr lang="en-US" sz="3200" dirty="0" smtClean="0"/>
              <a:t>Tennessee </a:t>
            </a:r>
            <a:r>
              <a:rPr lang="en-US" sz="3200" dirty="0"/>
              <a:t>and Pennsylvania are considering this option</a:t>
            </a:r>
          </a:p>
          <a:p>
            <a:endParaRPr lang="en-US" sz="3200" dirty="0"/>
          </a:p>
        </p:txBody>
      </p:sp>
    </p:spTree>
    <p:extLst>
      <p:ext uri="{BB962C8B-B14F-4D97-AF65-F5344CB8AC3E}">
        <p14:creationId xmlns="" xmlns:p14="http://schemas.microsoft.com/office/powerpoint/2010/main" val="16249504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Alternatives to Medicaid </a:t>
            </a:r>
            <a:r>
              <a:rPr lang="en-US" dirty="0" smtClean="0"/>
              <a:t>Expansion - Arkansas</a:t>
            </a:r>
            <a:endParaRPr lang="en-US" dirty="0"/>
          </a:p>
        </p:txBody>
      </p:sp>
      <p:sp>
        <p:nvSpPr>
          <p:cNvPr id="3" name="Content Placeholder 2"/>
          <p:cNvSpPr>
            <a:spLocks noGrp="1"/>
          </p:cNvSpPr>
          <p:nvPr>
            <p:ph idx="1"/>
          </p:nvPr>
        </p:nvSpPr>
        <p:spPr/>
        <p:txBody>
          <a:bodyPr/>
          <a:lstStyle/>
          <a:p>
            <a:r>
              <a:rPr lang="en-US" sz="2800" dirty="0"/>
              <a:t>Downside:</a:t>
            </a:r>
          </a:p>
          <a:p>
            <a:pPr lvl="1"/>
            <a:r>
              <a:rPr lang="en-US" sz="2800" dirty="0"/>
              <a:t>The CBO estimates it will cost $9,000 per person to buy private insurance compared to $6,000 to add a person to Medicaid </a:t>
            </a:r>
            <a:endParaRPr lang="en-US" sz="2800" dirty="0" smtClean="0"/>
          </a:p>
          <a:p>
            <a:pPr lvl="1"/>
            <a:r>
              <a:rPr lang="en-US" sz="2800" dirty="0" smtClean="0"/>
              <a:t>because </a:t>
            </a:r>
            <a:r>
              <a:rPr lang="en-US" sz="2800" dirty="0"/>
              <a:t>private insurers pay hospitals and doctors more then Medicaid does</a:t>
            </a:r>
          </a:p>
          <a:p>
            <a:endParaRPr lang="en-US" dirty="0"/>
          </a:p>
        </p:txBody>
      </p:sp>
    </p:spTree>
    <p:extLst>
      <p:ext uri="{BB962C8B-B14F-4D97-AF65-F5344CB8AC3E}">
        <p14:creationId xmlns="" xmlns:p14="http://schemas.microsoft.com/office/powerpoint/2010/main" val="7169630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 Points</a:t>
            </a:r>
            <a:endParaRPr lang="en-US" dirty="0"/>
          </a:p>
        </p:txBody>
      </p:sp>
      <p:sp>
        <p:nvSpPr>
          <p:cNvPr id="3" name="Content Placeholder 2"/>
          <p:cNvSpPr>
            <a:spLocks noGrp="1"/>
          </p:cNvSpPr>
          <p:nvPr>
            <p:ph idx="1"/>
          </p:nvPr>
        </p:nvSpPr>
        <p:spPr>
          <a:xfrm>
            <a:off x="635131" y="1541611"/>
            <a:ext cx="8596668" cy="3880773"/>
          </a:xfrm>
        </p:spPr>
        <p:txBody>
          <a:bodyPr>
            <a:noAutofit/>
          </a:bodyPr>
          <a:lstStyle/>
          <a:p>
            <a:r>
              <a:rPr lang="en-US" sz="2400" dirty="0" smtClean="0"/>
              <a:t>Medicaid expansion will improve the healthcare of millions of people</a:t>
            </a:r>
          </a:p>
          <a:p>
            <a:pPr lvl="1"/>
            <a:r>
              <a:rPr lang="en-US" sz="2400" dirty="0" smtClean="0"/>
              <a:t>How will the system care manage the influx of patients</a:t>
            </a:r>
          </a:p>
          <a:p>
            <a:r>
              <a:rPr lang="en-US" sz="2400" dirty="0" smtClean="0"/>
              <a:t>States that have chosen not to expand will loose out and billions of dollars of federal money</a:t>
            </a:r>
          </a:p>
          <a:p>
            <a:pPr lvl="1"/>
            <a:r>
              <a:rPr lang="en-US" sz="2400" dirty="0" smtClean="0"/>
              <a:t>But will the money be there as promised in future years</a:t>
            </a:r>
          </a:p>
          <a:p>
            <a:r>
              <a:rPr lang="en-US" sz="2400" dirty="0" smtClean="0"/>
              <a:t>Will Patients flux from one to state to another to get benefits?</a:t>
            </a:r>
          </a:p>
          <a:p>
            <a:r>
              <a:rPr lang="en-US" sz="2400" dirty="0" smtClean="0"/>
              <a:t>The House Voted for the 37</a:t>
            </a:r>
            <a:r>
              <a:rPr lang="en-US" sz="2400" baseline="30000" dirty="0" smtClean="0"/>
              <a:t>th</a:t>
            </a:r>
            <a:r>
              <a:rPr lang="en-US" sz="2400" dirty="0" smtClean="0"/>
              <a:t> time to totally repeal the ACA last </a:t>
            </a:r>
            <a:r>
              <a:rPr lang="en-US" sz="2400" dirty="0" smtClean="0"/>
              <a:t>week</a:t>
            </a:r>
          </a:p>
          <a:p>
            <a:pPr>
              <a:buNone/>
            </a:pPr>
            <a:endParaRPr lang="en-US" sz="2400" dirty="0" smtClean="0"/>
          </a:p>
          <a:p>
            <a:endParaRPr lang="en-US" sz="24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 Resources - ACA</a:t>
            </a:r>
            <a:endParaRPr lang="en-US" dirty="0"/>
          </a:p>
        </p:txBody>
      </p:sp>
      <p:sp>
        <p:nvSpPr>
          <p:cNvPr id="3" name="Content Placeholder 2"/>
          <p:cNvSpPr>
            <a:spLocks noGrp="1"/>
          </p:cNvSpPr>
          <p:nvPr>
            <p:ph idx="1"/>
          </p:nvPr>
        </p:nvSpPr>
        <p:spPr/>
        <p:txBody>
          <a:bodyPr>
            <a:normAutofit/>
          </a:bodyPr>
          <a:lstStyle/>
          <a:p>
            <a:r>
              <a:rPr lang="en-US" sz="3200" dirty="0" smtClean="0"/>
              <a:t>HealthCare. Gov</a:t>
            </a:r>
          </a:p>
          <a:p>
            <a:pPr lvl="1"/>
            <a:r>
              <a:rPr lang="en-US" sz="3000" dirty="0" smtClean="0"/>
              <a:t>Government’s website on the ACA</a:t>
            </a:r>
            <a:endParaRPr lang="en-US" sz="3200" dirty="0" smtClean="0"/>
          </a:p>
          <a:p>
            <a:pPr lvl="1"/>
            <a:r>
              <a:rPr lang="en-US" sz="3200" dirty="0" smtClean="0"/>
              <a:t>http://</a:t>
            </a:r>
            <a:r>
              <a:rPr lang="en-US" sz="3200" dirty="0" smtClean="0">
                <a:hlinkClick r:id="rId2"/>
              </a:rPr>
              <a:t>www.healthcare.gov/law</a:t>
            </a:r>
            <a:r>
              <a:rPr lang="en-US" sz="3200" dirty="0" smtClean="0"/>
              <a:t>/</a:t>
            </a:r>
            <a:endParaRPr lang="en-US" sz="32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Health Insurance Exchange</a:t>
            </a:r>
            <a:endParaRPr lang="en-US" dirty="0"/>
          </a:p>
        </p:txBody>
      </p:sp>
      <p:sp>
        <p:nvSpPr>
          <p:cNvPr id="3" name="Content Placeholder 2"/>
          <p:cNvSpPr>
            <a:spLocks noGrp="1"/>
          </p:cNvSpPr>
          <p:nvPr>
            <p:ph idx="1"/>
          </p:nvPr>
        </p:nvSpPr>
        <p:spPr/>
        <p:txBody>
          <a:bodyPr>
            <a:normAutofit/>
          </a:bodyPr>
          <a:lstStyle/>
          <a:p>
            <a:r>
              <a:rPr lang="en-US" sz="3200" dirty="0" smtClean="0"/>
              <a:t>Small employers (</a:t>
            </a:r>
            <a:r>
              <a:rPr lang="en-US" sz="3200" dirty="0"/>
              <a:t>≤100 employees) and </a:t>
            </a:r>
            <a:r>
              <a:rPr lang="en-US" sz="3200" dirty="0" smtClean="0"/>
              <a:t>individuals will qualify for the exchange </a:t>
            </a:r>
          </a:p>
          <a:p>
            <a:r>
              <a:rPr lang="en-US" sz="3200" dirty="0"/>
              <a:t>L</a:t>
            </a:r>
            <a:r>
              <a:rPr lang="en-US" sz="3200" dirty="0" smtClean="0"/>
              <a:t>arge </a:t>
            </a:r>
            <a:r>
              <a:rPr lang="en-US" sz="3200" dirty="0"/>
              <a:t>companies can use the exchanges for pre-Medicare retirees and part-time employees</a:t>
            </a:r>
            <a:r>
              <a:rPr lang="en-US" sz="3200" dirty="0" smtClean="0"/>
              <a:t>.</a:t>
            </a:r>
          </a:p>
          <a:p>
            <a:pPr marL="0" indent="0">
              <a:buNone/>
            </a:pPr>
            <a:endParaRPr lang="en-US" sz="3200" dirty="0"/>
          </a:p>
          <a:p>
            <a:endParaRPr lang="en-US" sz="3200" dirty="0"/>
          </a:p>
        </p:txBody>
      </p:sp>
      <p:pic>
        <p:nvPicPr>
          <p:cNvPr id="4" name="Picture 3"/>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8135007" y="4063183"/>
            <a:ext cx="4056993" cy="2794817"/>
          </a:xfrm>
          <a:prstGeom prst="rect">
            <a:avLst/>
          </a:prstGeom>
        </p:spPr>
      </p:pic>
    </p:spTree>
    <p:extLst>
      <p:ext uri="{BB962C8B-B14F-4D97-AF65-F5344CB8AC3E}">
        <p14:creationId xmlns="" xmlns:p14="http://schemas.microsoft.com/office/powerpoint/2010/main" val="31320621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Health Insurance Exchange</a:t>
            </a:r>
            <a:endParaRPr lang="en-US" dirty="0"/>
          </a:p>
        </p:txBody>
      </p:sp>
      <p:sp>
        <p:nvSpPr>
          <p:cNvPr id="3" name="Content Placeholder 2"/>
          <p:cNvSpPr>
            <a:spLocks noGrp="1"/>
          </p:cNvSpPr>
          <p:nvPr>
            <p:ph idx="1"/>
          </p:nvPr>
        </p:nvSpPr>
        <p:spPr>
          <a:xfrm>
            <a:off x="677334" y="1449389"/>
            <a:ext cx="9584266" cy="3880773"/>
          </a:xfrm>
        </p:spPr>
        <p:txBody>
          <a:bodyPr>
            <a:noAutofit/>
          </a:bodyPr>
          <a:lstStyle/>
          <a:p>
            <a:r>
              <a:rPr lang="en-US" sz="3200" dirty="0"/>
              <a:t>Insurers </a:t>
            </a:r>
            <a:r>
              <a:rPr lang="en-US" sz="3200" dirty="0" smtClean="0"/>
              <a:t>cannot </a:t>
            </a:r>
            <a:r>
              <a:rPr lang="en-US" sz="3200" dirty="0"/>
              <a:t>refuse to insure any individual. </a:t>
            </a:r>
            <a:endParaRPr lang="en-US" sz="3200" dirty="0" smtClean="0"/>
          </a:p>
          <a:p>
            <a:r>
              <a:rPr lang="en-US" sz="3200" dirty="0" smtClean="0"/>
              <a:t>The </a:t>
            </a:r>
            <a:r>
              <a:rPr lang="en-US" sz="3200" dirty="0"/>
              <a:t>plans cannot have lifetime and annual limits. </a:t>
            </a:r>
            <a:endParaRPr lang="en-US" sz="3200" dirty="0" smtClean="0"/>
          </a:p>
          <a:p>
            <a:r>
              <a:rPr lang="en-US" sz="3200" dirty="0" smtClean="0"/>
              <a:t>There </a:t>
            </a:r>
            <a:r>
              <a:rPr lang="en-US" sz="3200" dirty="0"/>
              <a:t>will be four plans</a:t>
            </a:r>
            <a:r>
              <a:rPr lang="en-US" sz="3200" dirty="0" smtClean="0"/>
              <a:t>:</a:t>
            </a:r>
          </a:p>
          <a:p>
            <a:pPr lvl="1"/>
            <a:r>
              <a:rPr lang="en-US" sz="3200" dirty="0" smtClean="0"/>
              <a:t> Bronze - </a:t>
            </a:r>
            <a:r>
              <a:rPr lang="en-US" sz="3200" dirty="0"/>
              <a:t>will cover 60% of medical costs</a:t>
            </a:r>
            <a:endParaRPr lang="en-US" sz="3200" dirty="0" smtClean="0"/>
          </a:p>
          <a:p>
            <a:pPr lvl="1"/>
            <a:r>
              <a:rPr lang="en-US" sz="3200" dirty="0" smtClean="0"/>
              <a:t> Silver – will cover 70% of medical costs</a:t>
            </a:r>
            <a:endParaRPr lang="en-US" sz="3200" dirty="0"/>
          </a:p>
          <a:p>
            <a:pPr lvl="1"/>
            <a:r>
              <a:rPr lang="en-US" sz="3200" dirty="0" smtClean="0"/>
              <a:t> Gold – will cover 80% of medical costs</a:t>
            </a:r>
          </a:p>
          <a:p>
            <a:pPr lvl="1"/>
            <a:r>
              <a:rPr lang="en-US" sz="3200" dirty="0" smtClean="0"/>
              <a:t> Platinum- will cover 90% of medical costs</a:t>
            </a:r>
          </a:p>
          <a:p>
            <a:pPr marL="457200" lvl="1" indent="0">
              <a:buNone/>
            </a:pPr>
            <a:endParaRPr lang="en-US" sz="3200" dirty="0"/>
          </a:p>
        </p:txBody>
      </p:sp>
    </p:spTree>
    <p:extLst>
      <p:ext uri="{BB962C8B-B14F-4D97-AF65-F5344CB8AC3E}">
        <p14:creationId xmlns="" xmlns:p14="http://schemas.microsoft.com/office/powerpoint/2010/main" val="20287077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Health Insurance Exchange</a:t>
            </a:r>
            <a:endParaRPr lang="en-US" dirty="0"/>
          </a:p>
        </p:txBody>
      </p:sp>
      <p:sp>
        <p:nvSpPr>
          <p:cNvPr id="3" name="Content Placeholder 2"/>
          <p:cNvSpPr>
            <a:spLocks noGrp="1"/>
          </p:cNvSpPr>
          <p:nvPr>
            <p:ph idx="1"/>
          </p:nvPr>
        </p:nvSpPr>
        <p:spPr>
          <a:xfrm>
            <a:off x="677334" y="1654629"/>
            <a:ext cx="9584266" cy="4386733"/>
          </a:xfrm>
        </p:spPr>
        <p:txBody>
          <a:bodyPr>
            <a:noAutofit/>
          </a:bodyPr>
          <a:lstStyle/>
          <a:p>
            <a:pPr marL="342900" lvl="1" indent="-342900"/>
            <a:r>
              <a:rPr lang="en-US" sz="3200" dirty="0"/>
              <a:t>Each of the plans will be limited to out-of-pocket expenses </a:t>
            </a:r>
            <a:r>
              <a:rPr lang="en-US" sz="3200" dirty="0" smtClean="0"/>
              <a:t>of:</a:t>
            </a:r>
          </a:p>
          <a:p>
            <a:pPr marL="742950" lvl="2" indent="-342900"/>
            <a:r>
              <a:rPr lang="en-US" sz="3200" dirty="0" smtClean="0"/>
              <a:t> </a:t>
            </a:r>
            <a:r>
              <a:rPr lang="en-US" sz="3200" dirty="0"/>
              <a:t>$5,950 for </a:t>
            </a:r>
            <a:r>
              <a:rPr lang="en-US" sz="3200" dirty="0" smtClean="0"/>
              <a:t>individuals</a:t>
            </a:r>
          </a:p>
          <a:p>
            <a:pPr marL="742950" lvl="2" indent="-342900"/>
            <a:r>
              <a:rPr lang="en-US" sz="3200" dirty="0" smtClean="0"/>
              <a:t> </a:t>
            </a:r>
            <a:r>
              <a:rPr lang="en-US" sz="3200" dirty="0"/>
              <a:t>$11,900 for </a:t>
            </a:r>
            <a:r>
              <a:rPr lang="en-US" sz="3200" dirty="0" smtClean="0"/>
              <a:t>families </a:t>
            </a:r>
          </a:p>
          <a:p>
            <a:endParaRPr lang="en-US" sz="3200" dirty="0"/>
          </a:p>
        </p:txBody>
      </p:sp>
    </p:spTree>
    <p:extLst>
      <p:ext uri="{BB962C8B-B14F-4D97-AF65-F5344CB8AC3E}">
        <p14:creationId xmlns="" xmlns:p14="http://schemas.microsoft.com/office/powerpoint/2010/main" val="84528294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7332" y="0"/>
            <a:ext cx="8596668" cy="1320800"/>
          </a:xfrm>
        </p:spPr>
        <p:txBody>
          <a:bodyPr/>
          <a:lstStyle/>
          <a:p>
            <a:r>
              <a:rPr lang="en-US" dirty="0" smtClean="0"/>
              <a:t>Health Insurance Exchange</a:t>
            </a:r>
            <a:endParaRPr lang="en-US" dirty="0"/>
          </a:p>
        </p:txBody>
      </p:sp>
      <p:pic>
        <p:nvPicPr>
          <p:cNvPr id="4" name="Picture 3"/>
          <p:cNvPicPr>
            <a:picLocks noChangeAspect="1"/>
          </p:cNvPicPr>
          <p:nvPr/>
        </p:nvPicPr>
        <p:blipFill>
          <a:blip r:embed="rId3"/>
          <a:stretch>
            <a:fillRect/>
          </a:stretch>
        </p:blipFill>
        <p:spPr>
          <a:xfrm>
            <a:off x="2065283" y="876953"/>
            <a:ext cx="6889531" cy="4521255"/>
          </a:xfrm>
          <a:prstGeom prst="rect">
            <a:avLst/>
          </a:prstGeom>
        </p:spPr>
      </p:pic>
      <p:pic>
        <p:nvPicPr>
          <p:cNvPr id="5" name="Content Placeholder 3"/>
          <p:cNvPicPr>
            <a:picLocks noGrp="1" noChangeAspect="1"/>
          </p:cNvPicPr>
          <p:nvPr>
            <p:ph idx="1"/>
          </p:nvPr>
        </p:nvPicPr>
        <p:blipFill rotWithShape="1">
          <a:blip r:embed="rId4"/>
          <a:srcRect l="14313" t="84166" r="38313" b="13007"/>
          <a:stretch/>
        </p:blipFill>
        <p:spPr>
          <a:xfrm>
            <a:off x="399789" y="5546582"/>
            <a:ext cx="11266694" cy="378077"/>
          </a:xfrm>
          <a:prstGeom prst="rect">
            <a:avLst/>
          </a:prstGeom>
        </p:spPr>
      </p:pic>
      <p:sp>
        <p:nvSpPr>
          <p:cNvPr id="6" name="Title 1"/>
          <p:cNvSpPr txBox="1">
            <a:spLocks/>
          </p:cNvSpPr>
          <p:nvPr/>
        </p:nvSpPr>
        <p:spPr>
          <a:xfrm>
            <a:off x="723181" y="5417282"/>
            <a:ext cx="10619910" cy="78496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smtClean="0">
                <a:solidFill>
                  <a:schemeClr val="tx1"/>
                </a:solidFill>
              </a:rPr>
              <a:t>State Run				Partnership			Federally Run</a:t>
            </a:r>
            <a:endParaRPr lang="en-US" dirty="0">
              <a:solidFill>
                <a:schemeClr val="tx1"/>
              </a:solidFill>
            </a:endParaRPr>
          </a:p>
        </p:txBody>
      </p:sp>
    </p:spTree>
    <p:extLst>
      <p:ext uri="{BB962C8B-B14F-4D97-AF65-F5344CB8AC3E}">
        <p14:creationId xmlns="" xmlns:p14="http://schemas.microsoft.com/office/powerpoint/2010/main" val="16879519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Health Insurance Exchange</a:t>
            </a:r>
            <a:endParaRPr lang="en-US" dirty="0"/>
          </a:p>
        </p:txBody>
      </p:sp>
      <p:sp>
        <p:nvSpPr>
          <p:cNvPr id="3" name="Content Placeholder 2"/>
          <p:cNvSpPr>
            <a:spLocks noGrp="1"/>
          </p:cNvSpPr>
          <p:nvPr>
            <p:ph idx="1"/>
          </p:nvPr>
        </p:nvSpPr>
        <p:spPr>
          <a:xfrm>
            <a:off x="677334" y="1315901"/>
            <a:ext cx="8403604" cy="1228997"/>
          </a:xfrm>
        </p:spPr>
        <p:txBody>
          <a:bodyPr>
            <a:noAutofit/>
          </a:bodyPr>
          <a:lstStyle/>
          <a:p>
            <a:r>
              <a:rPr lang="en-US" sz="3200" dirty="0" smtClean="0"/>
              <a:t>Congress estimates 22 million people will be insured through the exchanges </a:t>
            </a:r>
          </a:p>
          <a:p>
            <a:pPr lvl="1"/>
            <a:r>
              <a:rPr lang="en-US" sz="3200" dirty="0" smtClean="0"/>
              <a:t>1 million will be  </a:t>
            </a:r>
            <a:r>
              <a:rPr lang="en-US" sz="3200" dirty="0"/>
              <a:t>high-risk individuals </a:t>
            </a:r>
            <a:r>
              <a:rPr lang="en-US" sz="3200" dirty="0" smtClean="0"/>
              <a:t>with pre-existing conditions</a:t>
            </a:r>
          </a:p>
          <a:p>
            <a:pPr>
              <a:buNone/>
            </a:pPr>
            <a:endParaRPr lang="en-US" sz="3200" dirty="0"/>
          </a:p>
        </p:txBody>
      </p:sp>
      <p:sp>
        <p:nvSpPr>
          <p:cNvPr id="4" name="Rectangle 3"/>
          <p:cNvSpPr/>
          <p:nvPr/>
        </p:nvSpPr>
        <p:spPr>
          <a:xfrm>
            <a:off x="0" y="4682587"/>
            <a:ext cx="12192000" cy="2031325"/>
          </a:xfrm>
          <a:prstGeom prst="rect">
            <a:avLst/>
          </a:prstGeom>
        </p:spPr>
        <p:txBody>
          <a:bodyPr wrap="square">
            <a:spAutoFit/>
          </a:bodyPr>
          <a:lstStyle/>
          <a:p>
            <a:pPr marL="285750" indent="-285750">
              <a:buFont typeface="Arial" panose="020B0604020202020204" pitchFamily="34" charset="0"/>
              <a:buChar char="•"/>
            </a:pPr>
            <a:r>
              <a:rPr lang="en-US" dirty="0" smtClean="0"/>
              <a:t>Rep. Henry A. Waxman; Rep Bart Stupak (October 12, 2012). “Re: Coverage Denials for Pre-Existing Conditions in the Individual Health Insurance Market.” U.S. House of Representatives Committee on Energy and Commerce. Available @ democrats.energycommerce.house.gov/Press_11/20101012/Memo.Pre-existing.Condition.Denials.Individual.Market.2010.10.12pdf</a:t>
            </a:r>
          </a:p>
          <a:p>
            <a:pPr marL="285750" indent="-285750">
              <a:buFont typeface="Arial" panose="020B0604020202020204" pitchFamily="34" charset="0"/>
              <a:buChar char="•"/>
            </a:pPr>
            <a:r>
              <a:rPr lang="en-US" dirty="0" err="1" smtClean="0"/>
              <a:t>Pauly</a:t>
            </a:r>
            <a:r>
              <a:rPr lang="en-US" dirty="0" smtClean="0"/>
              <a:t> MV, Herring B. “Risk Pooling and Regulation: Policy and Reality in Today’s Individual Health Insurance Market.” Health Affairs. 2007; 26 (3): 770-779.</a:t>
            </a:r>
          </a:p>
          <a:p>
            <a:pPr marL="285750" indent="-285750">
              <a:buFont typeface="Arial" panose="020B0604020202020204" pitchFamily="34" charset="0"/>
              <a:buChar char="•"/>
            </a:pPr>
            <a:r>
              <a:rPr lang="en-US" dirty="0" smtClean="0"/>
              <a:t>Roby DH. “Private Health Insurance Under Health Care Reform and Health Benefit Exchanges.”</a:t>
            </a:r>
            <a:endParaRPr lang="en-US" dirty="0"/>
          </a:p>
        </p:txBody>
      </p:sp>
    </p:spTree>
    <p:extLst>
      <p:ext uri="{BB962C8B-B14F-4D97-AF65-F5344CB8AC3E}">
        <p14:creationId xmlns="" xmlns:p14="http://schemas.microsoft.com/office/powerpoint/2010/main" val="19761703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Health Insurance Exchange</a:t>
            </a:r>
            <a:endParaRPr lang="en-US" dirty="0"/>
          </a:p>
        </p:txBody>
      </p:sp>
      <p:sp>
        <p:nvSpPr>
          <p:cNvPr id="3" name="Content Placeholder 2"/>
          <p:cNvSpPr>
            <a:spLocks noGrp="1"/>
          </p:cNvSpPr>
          <p:nvPr>
            <p:ph idx="1"/>
          </p:nvPr>
        </p:nvSpPr>
        <p:spPr>
          <a:xfrm>
            <a:off x="588433" y="2000931"/>
            <a:ext cx="8855111" cy="2917910"/>
          </a:xfrm>
        </p:spPr>
        <p:txBody>
          <a:bodyPr>
            <a:normAutofit/>
          </a:bodyPr>
          <a:lstStyle/>
          <a:p>
            <a:r>
              <a:rPr lang="en-US" sz="2800" dirty="0"/>
              <a:t>In 2017, states can expand their exchanges to include employers with more than 100 employees. </a:t>
            </a:r>
            <a:endParaRPr lang="en-US" sz="2800" dirty="0" smtClean="0"/>
          </a:p>
          <a:p>
            <a:pPr lvl="1"/>
            <a:r>
              <a:rPr lang="en-US" sz="2800" dirty="0" smtClean="0"/>
              <a:t>RAND </a:t>
            </a:r>
            <a:r>
              <a:rPr lang="en-US" sz="2800" dirty="0"/>
              <a:t>report estimated 35 </a:t>
            </a:r>
            <a:r>
              <a:rPr lang="en-US" sz="2800" dirty="0" smtClean="0"/>
              <a:t>million employees will be covered by exchange</a:t>
            </a:r>
          </a:p>
          <a:p>
            <a:pPr lvl="1"/>
            <a:r>
              <a:rPr lang="en-US" sz="2800" dirty="0" smtClean="0"/>
              <a:t>Congressional </a:t>
            </a:r>
            <a:r>
              <a:rPr lang="en-US" sz="2800" dirty="0"/>
              <a:t>Budget Office projects 5 </a:t>
            </a:r>
            <a:r>
              <a:rPr lang="en-US" sz="2800" dirty="0" smtClean="0"/>
              <a:t>million employees</a:t>
            </a:r>
            <a:endParaRPr lang="en-US" sz="2800" dirty="0"/>
          </a:p>
          <a:p>
            <a:pPr marL="0" indent="0">
              <a:buNone/>
            </a:pPr>
            <a:endParaRPr lang="en-US" dirty="0"/>
          </a:p>
        </p:txBody>
      </p:sp>
      <p:sp>
        <p:nvSpPr>
          <p:cNvPr id="8" name="Content Placeholder 2"/>
          <p:cNvSpPr txBox="1">
            <a:spLocks/>
          </p:cNvSpPr>
          <p:nvPr/>
        </p:nvSpPr>
        <p:spPr>
          <a:xfrm>
            <a:off x="645583" y="5073203"/>
            <a:ext cx="9877273" cy="173399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1400" dirty="0" err="1" smtClean="0"/>
              <a:t>Eibner</a:t>
            </a:r>
            <a:r>
              <a:rPr lang="en-US" sz="1400" dirty="0" smtClean="0"/>
              <a:t> C, </a:t>
            </a:r>
            <a:r>
              <a:rPr lang="en-US" sz="1400" dirty="0" err="1" smtClean="0"/>
              <a:t>Girosi</a:t>
            </a:r>
            <a:r>
              <a:rPr lang="en-US" sz="1400" dirty="0" smtClean="0"/>
              <a:t> F, Price CC, Cordova A, Hussey PS, Beckman A et al. Establishing state health insurance exchanges: implications for health insurance enrollment, spending, and small businesses. Santa Monica (CA): RAND Corporation; 2010 Available at </a:t>
            </a:r>
            <a:r>
              <a:rPr lang="en-US" sz="1400" u="sng" dirty="0" smtClean="0">
                <a:hlinkClick r:id="rId2"/>
              </a:rPr>
              <a:t>http://www.rand.org/content/dam/rand/pubs/technical_reports/2010/RAND_927.pdf</a:t>
            </a:r>
            <a:endParaRPr lang="en-US" sz="1400" dirty="0" smtClean="0"/>
          </a:p>
          <a:p>
            <a:r>
              <a:rPr lang="en-US" sz="1400" dirty="0" smtClean="0"/>
              <a:t>Congressional budget Office. Letter to the Hon Nancy Pelosi. Washington (DC): CBO; 2010 March 20. p.9. Available at: </a:t>
            </a:r>
            <a:r>
              <a:rPr lang="en-US" sz="1400" u="sng" dirty="0" smtClean="0">
                <a:hlinkClick r:id="rId3"/>
              </a:rPr>
              <a:t>http://www.cbo.gov/ftpdocs/113xx/doc11379/AmendReconProp.pdf</a:t>
            </a:r>
            <a:endParaRPr lang="en-US" sz="1400" dirty="0" smtClean="0"/>
          </a:p>
          <a:p>
            <a:endParaRPr lang="en-US" sz="1400" dirty="0"/>
          </a:p>
        </p:txBody>
      </p:sp>
    </p:spTree>
    <p:extLst>
      <p:ext uri="{BB962C8B-B14F-4D97-AF65-F5344CB8AC3E}">
        <p14:creationId xmlns="" xmlns:p14="http://schemas.microsoft.com/office/powerpoint/2010/main" val="360142374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Health Insurance Exchange</a:t>
            </a:r>
            <a:endParaRPr lang="en-US" dirty="0"/>
          </a:p>
        </p:txBody>
      </p:sp>
      <p:sp>
        <p:nvSpPr>
          <p:cNvPr id="3" name="Content Placeholder 2"/>
          <p:cNvSpPr>
            <a:spLocks noGrp="1"/>
          </p:cNvSpPr>
          <p:nvPr>
            <p:ph idx="1"/>
          </p:nvPr>
        </p:nvSpPr>
        <p:spPr>
          <a:xfrm>
            <a:off x="559977" y="1510346"/>
            <a:ext cx="8596668" cy="3880773"/>
          </a:xfrm>
        </p:spPr>
        <p:txBody>
          <a:bodyPr>
            <a:normAutofit lnSpcReduction="10000"/>
          </a:bodyPr>
          <a:lstStyle/>
          <a:p>
            <a:r>
              <a:rPr lang="en-US" sz="3200" dirty="0" smtClean="0"/>
              <a:t>Tax Credits 2014</a:t>
            </a:r>
          </a:p>
          <a:p>
            <a:pPr lvl="1"/>
            <a:r>
              <a:rPr lang="en-US" sz="3200" dirty="0"/>
              <a:t>A</a:t>
            </a:r>
            <a:r>
              <a:rPr lang="en-US" sz="3200" dirty="0" smtClean="0"/>
              <a:t>vailable </a:t>
            </a:r>
            <a:r>
              <a:rPr lang="en-US" sz="3200" dirty="0"/>
              <a:t>for those with income between </a:t>
            </a:r>
            <a:r>
              <a:rPr lang="en-US" sz="3200" dirty="0" smtClean="0"/>
              <a:t>133% </a:t>
            </a:r>
            <a:r>
              <a:rPr lang="en-US" sz="3200" dirty="0"/>
              <a:t>and 400% of the poverty line who are not eligible for other affordable coverage. </a:t>
            </a:r>
            <a:endParaRPr lang="en-US" sz="3200" dirty="0" smtClean="0"/>
          </a:p>
          <a:p>
            <a:pPr lvl="2"/>
            <a:r>
              <a:rPr lang="en-US" sz="3000" dirty="0" smtClean="0"/>
              <a:t>In </a:t>
            </a:r>
            <a:r>
              <a:rPr lang="en-US" sz="3000" dirty="0"/>
              <a:t>2010, 400% of the poverty line comes out to about $43,000 for an individual or $88,000 for a family of four</a:t>
            </a:r>
            <a:r>
              <a:rPr lang="en-US" sz="3000" dirty="0" smtClean="0"/>
              <a:t>.</a:t>
            </a:r>
            <a:endParaRPr lang="en-US" sz="2800" dirty="0"/>
          </a:p>
        </p:txBody>
      </p:sp>
      <p:pic>
        <p:nvPicPr>
          <p:cNvPr id="6" name="Picture 5"/>
          <p:cNvPicPr>
            <a:picLocks noChangeAspect="1"/>
          </p:cNvPicPr>
          <p:nvPr/>
        </p:nvPicPr>
        <p:blipFill rotWithShape="1">
          <a:blip r:embed="rId2">
            <a:extLst>
              <a:ext uri="{28A0092B-C50C-407E-A947-70E740481C1C}">
                <a14:useLocalDpi xmlns="" xmlns:a14="http://schemas.microsoft.com/office/drawing/2010/main" val="0"/>
              </a:ext>
            </a:extLst>
          </a:blip>
          <a:srcRect l="2074" t="3003"/>
          <a:stretch/>
        </p:blipFill>
        <p:spPr>
          <a:xfrm>
            <a:off x="8922174" y="4649130"/>
            <a:ext cx="3269826" cy="2222937"/>
          </a:xfrm>
          <a:prstGeom prst="rect">
            <a:avLst/>
          </a:prstGeom>
        </p:spPr>
      </p:pic>
    </p:spTree>
    <p:extLst>
      <p:ext uri="{BB962C8B-B14F-4D97-AF65-F5344CB8AC3E}">
        <p14:creationId xmlns="" xmlns:p14="http://schemas.microsoft.com/office/powerpoint/2010/main" val="7427521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Vermont Exchange Rates</a:t>
            </a:r>
            <a:endParaRPr lang="en-US" dirty="0"/>
          </a:p>
        </p:txBody>
      </p:sp>
      <p:sp>
        <p:nvSpPr>
          <p:cNvPr id="3" name="Content Placeholder 2"/>
          <p:cNvSpPr>
            <a:spLocks noGrp="1"/>
          </p:cNvSpPr>
          <p:nvPr>
            <p:ph idx="1"/>
          </p:nvPr>
        </p:nvSpPr>
        <p:spPr>
          <a:xfrm>
            <a:off x="279199" y="1460501"/>
            <a:ext cx="9965266" cy="2425699"/>
          </a:xfrm>
        </p:spPr>
        <p:txBody>
          <a:bodyPr>
            <a:normAutofit/>
          </a:bodyPr>
          <a:lstStyle/>
          <a:p>
            <a:r>
              <a:rPr lang="en-US" sz="3200" dirty="0" smtClean="0"/>
              <a:t>Rates range from:</a:t>
            </a:r>
          </a:p>
          <a:p>
            <a:pPr lvl="1"/>
            <a:r>
              <a:rPr lang="en-US" sz="3200" dirty="0" smtClean="0"/>
              <a:t>average high of $1,700 a month for a family </a:t>
            </a:r>
          </a:p>
          <a:p>
            <a:pPr lvl="1"/>
            <a:r>
              <a:rPr lang="en-US" sz="3200" dirty="0" smtClean="0"/>
              <a:t>average of $745 for catastrophic coverage, only available to people under age 30</a:t>
            </a:r>
          </a:p>
        </p:txBody>
      </p:sp>
      <p:sp>
        <p:nvSpPr>
          <p:cNvPr id="4" name="Rectangle 3"/>
          <p:cNvSpPr/>
          <p:nvPr/>
        </p:nvSpPr>
        <p:spPr>
          <a:xfrm>
            <a:off x="0" y="5257800"/>
            <a:ext cx="8318500" cy="923330"/>
          </a:xfrm>
          <a:prstGeom prst="rect">
            <a:avLst/>
          </a:prstGeom>
        </p:spPr>
        <p:txBody>
          <a:bodyPr wrap="square">
            <a:spAutoFit/>
          </a:bodyPr>
          <a:lstStyle/>
          <a:p>
            <a:r>
              <a:rPr lang="en-US" dirty="0" smtClean="0">
                <a:hlinkClick r:id="rId2"/>
              </a:rPr>
              <a:t>http://www.dfr.vermont.gov/sites/default/files/Filed%20QHP%20rates.pdf</a:t>
            </a:r>
            <a:endParaRPr lang="en-US" dirty="0" smtClean="0"/>
          </a:p>
          <a:p>
            <a:r>
              <a:rPr lang="en-US" dirty="0" smtClean="0"/>
              <a:t>http://bostonglobe.com/metro/2013/04/01/first-state-post-health-insurance-rates/GxJWkuKWHoRVy6uJYXNczK/story.html</a:t>
            </a:r>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0042634" y="3373821"/>
            <a:ext cx="2180047" cy="3587735"/>
          </a:xfrm>
          <a:prstGeom prst="rect">
            <a:avLst/>
          </a:prstGeom>
        </p:spPr>
      </p:pic>
    </p:spTree>
    <p:extLst>
      <p:ext uri="{BB962C8B-B14F-4D97-AF65-F5344CB8AC3E}">
        <p14:creationId xmlns:p14="http://schemas.microsoft.com/office/powerpoint/2010/main" xmlns="" val="74167375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Vermont Exchange Rates</a:t>
            </a:r>
            <a:endParaRPr lang="en-US" dirty="0"/>
          </a:p>
        </p:txBody>
      </p:sp>
      <p:sp>
        <p:nvSpPr>
          <p:cNvPr id="3" name="Content Placeholder 2"/>
          <p:cNvSpPr>
            <a:spLocks noGrp="1"/>
          </p:cNvSpPr>
          <p:nvPr>
            <p:ph idx="1"/>
          </p:nvPr>
        </p:nvSpPr>
        <p:spPr>
          <a:xfrm>
            <a:off x="677334" y="1640327"/>
            <a:ext cx="8596668" cy="3880773"/>
          </a:xfrm>
        </p:spPr>
        <p:txBody>
          <a:bodyPr>
            <a:noAutofit/>
          </a:bodyPr>
          <a:lstStyle/>
          <a:p>
            <a:r>
              <a:rPr lang="en-US" sz="2800" dirty="0"/>
              <a:t>With the tax credit</a:t>
            </a:r>
            <a:r>
              <a:rPr lang="en-US" sz="2800" dirty="0" smtClean="0"/>
              <a:t>:</a:t>
            </a:r>
            <a:endParaRPr lang="en-US" sz="2800" dirty="0"/>
          </a:p>
          <a:p>
            <a:pPr lvl="1"/>
            <a:r>
              <a:rPr lang="en-US" sz="2800" dirty="0"/>
              <a:t> </a:t>
            </a:r>
            <a:r>
              <a:rPr lang="en-US" sz="2800" dirty="0" smtClean="0"/>
              <a:t>Family </a:t>
            </a:r>
            <a:r>
              <a:rPr lang="en-US" sz="2800" dirty="0"/>
              <a:t>of four with an annual income of $32,000 would end up paying $45 a month out of pocket. </a:t>
            </a:r>
            <a:endParaRPr lang="en-US" sz="2800" dirty="0" smtClean="0"/>
          </a:p>
          <a:p>
            <a:pPr lvl="1"/>
            <a:endParaRPr lang="en-US" sz="2800" dirty="0" smtClean="0"/>
          </a:p>
          <a:p>
            <a:pPr lvl="1"/>
            <a:r>
              <a:rPr lang="en-US" sz="2800" dirty="0" smtClean="0"/>
              <a:t>Single person </a:t>
            </a:r>
            <a:r>
              <a:rPr lang="en-US" sz="2800" dirty="0"/>
              <a:t>with a $40,000 income would pay $317 a month</a:t>
            </a:r>
          </a:p>
          <a:p>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9490841" y="2917470"/>
            <a:ext cx="2701159" cy="3921037"/>
          </a:xfrm>
          <a:prstGeom prst="rect">
            <a:avLst/>
          </a:prstGeom>
        </p:spPr>
      </p:pic>
    </p:spTree>
    <p:extLst>
      <p:ext uri="{BB962C8B-B14F-4D97-AF65-F5344CB8AC3E}">
        <p14:creationId xmlns:p14="http://schemas.microsoft.com/office/powerpoint/2010/main" xmlns="" val="327465896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Health Insurance Exchanges - Downside</a:t>
            </a:r>
            <a:endParaRPr lang="en-US" dirty="0"/>
          </a:p>
        </p:txBody>
      </p:sp>
      <p:sp>
        <p:nvSpPr>
          <p:cNvPr id="3" name="Content Placeholder 2"/>
          <p:cNvSpPr>
            <a:spLocks noGrp="1"/>
          </p:cNvSpPr>
          <p:nvPr>
            <p:ph idx="1"/>
          </p:nvPr>
        </p:nvSpPr>
        <p:spPr>
          <a:xfrm>
            <a:off x="677334" y="1601076"/>
            <a:ext cx="10121295" cy="4172857"/>
          </a:xfrm>
        </p:spPr>
        <p:txBody>
          <a:bodyPr>
            <a:noAutofit/>
          </a:bodyPr>
          <a:lstStyle/>
          <a:p>
            <a:r>
              <a:rPr lang="en-US" sz="2800" dirty="0" smtClean="0"/>
              <a:t>People moving from catastrophic plans to fully insured products will pay more</a:t>
            </a:r>
          </a:p>
          <a:p>
            <a:r>
              <a:rPr lang="en-US" sz="2800" dirty="0" smtClean="0"/>
              <a:t>Society of Actuaries showed insurers would pay an average of 32% more per claims on individual polices due to the inability to turn away pre-existing conditions</a:t>
            </a:r>
          </a:p>
          <a:p>
            <a:pPr lvl="1"/>
            <a:r>
              <a:rPr lang="en-US" sz="2800" dirty="0" err="1" smtClean="0"/>
              <a:t>Bais</a:t>
            </a:r>
            <a:r>
              <a:rPr lang="en-US" sz="2800" dirty="0" smtClean="0"/>
              <a:t>?-Society of Actuaries and the Health Insurance Companies closely related</a:t>
            </a:r>
          </a:p>
          <a:p>
            <a:pPr marL="514350" lvl="1" indent="0">
              <a:buNone/>
            </a:pPr>
            <a:endParaRPr lang="en-US" sz="2800" dirty="0" smtClean="0"/>
          </a:p>
          <a:p>
            <a:pPr marL="514350" lvl="1" indent="0">
              <a:buNone/>
            </a:pPr>
            <a:endParaRPr lang="en-US" sz="2800" dirty="0"/>
          </a:p>
          <a:p>
            <a:pPr marL="514350" lvl="1" indent="0">
              <a:buNone/>
            </a:pPr>
            <a:r>
              <a:rPr lang="en-US" sz="1400" dirty="0" smtClean="0"/>
              <a:t>http://thehill.com/blogs/healthwatch/health-reform-implementation.290603-white-house-on-defense-after-sebelius-remark-on-health-law</a:t>
            </a:r>
          </a:p>
          <a:p>
            <a:pPr lvl="1"/>
            <a:endParaRPr lang="en-US" sz="2800" dirty="0" smtClean="0"/>
          </a:p>
          <a:p>
            <a:pPr lvl="1"/>
            <a:endParaRPr lang="en-US" sz="2800" dirty="0"/>
          </a:p>
        </p:txBody>
      </p:sp>
    </p:spTree>
    <p:extLst>
      <p:ext uri="{BB962C8B-B14F-4D97-AF65-F5344CB8AC3E}">
        <p14:creationId xmlns:p14="http://schemas.microsoft.com/office/powerpoint/2010/main" xmlns="" val="262808402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603" y="499241"/>
            <a:ext cx="8596668" cy="1320800"/>
          </a:xfrm>
        </p:spPr>
        <p:txBody>
          <a:bodyPr/>
          <a:lstStyle/>
          <a:p>
            <a:r>
              <a:rPr lang="en-US" dirty="0" smtClean="0"/>
              <a:t>Health Insurance Exchanges - Downsides</a:t>
            </a:r>
            <a:endParaRPr lang="en-US" dirty="0"/>
          </a:p>
        </p:txBody>
      </p:sp>
      <p:sp>
        <p:nvSpPr>
          <p:cNvPr id="3" name="Content Placeholder 2"/>
          <p:cNvSpPr>
            <a:spLocks noGrp="1"/>
          </p:cNvSpPr>
          <p:nvPr>
            <p:ph idx="1"/>
          </p:nvPr>
        </p:nvSpPr>
        <p:spPr>
          <a:xfrm>
            <a:off x="342900" y="1671645"/>
            <a:ext cx="8596668" cy="4476694"/>
          </a:xfrm>
        </p:spPr>
        <p:txBody>
          <a:bodyPr>
            <a:noAutofit/>
          </a:bodyPr>
          <a:lstStyle/>
          <a:p>
            <a:r>
              <a:rPr lang="en-US" sz="2800" dirty="0" smtClean="0"/>
              <a:t>In California:</a:t>
            </a:r>
          </a:p>
          <a:p>
            <a:pPr lvl="1"/>
            <a:r>
              <a:rPr lang="en-US" sz="2800" dirty="0"/>
              <a:t>P</a:t>
            </a:r>
            <a:r>
              <a:rPr lang="en-US" sz="2800" dirty="0" smtClean="0"/>
              <a:t>eople with incomes &gt; 400% of the FPL that are not covered by an employer and are using health exchanges may have an increase of 30% in their premiums and 20% in the total cost of health care</a:t>
            </a:r>
          </a:p>
          <a:p>
            <a:pPr lvl="1"/>
            <a:r>
              <a:rPr lang="en-US" sz="2800" dirty="0" smtClean="0"/>
              <a:t>However, those with incomes &lt; 400% of the FPL are in line to save 84% on their premiums and 76% on the total cost of health care</a:t>
            </a:r>
          </a:p>
          <a:p>
            <a:pPr marL="457200" lvl="1" indent="0">
              <a:buNone/>
            </a:pPr>
            <a:endParaRPr lang="en-US" sz="2800" dirty="0"/>
          </a:p>
        </p:txBody>
      </p:sp>
      <p:sp>
        <p:nvSpPr>
          <p:cNvPr id="4" name="Rectangle 3"/>
          <p:cNvSpPr/>
          <p:nvPr/>
        </p:nvSpPr>
        <p:spPr>
          <a:xfrm>
            <a:off x="342900" y="6407094"/>
            <a:ext cx="11849100" cy="338554"/>
          </a:xfrm>
          <a:prstGeom prst="rect">
            <a:avLst/>
          </a:prstGeom>
        </p:spPr>
        <p:txBody>
          <a:bodyPr wrap="square">
            <a:spAutoFit/>
          </a:bodyPr>
          <a:lstStyle/>
          <a:p>
            <a:r>
              <a:rPr lang="en-US" sz="1600" dirty="0"/>
              <a:t>http://www.latimes.com/business/money/la-fi-mo-calif-health-insurance-premium-rates-20130328,0,4950624.story</a:t>
            </a:r>
          </a:p>
        </p:txBody>
      </p:sp>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9325462" y="1"/>
            <a:ext cx="2835478" cy="2664372"/>
          </a:xfrm>
          <a:prstGeom prst="rect">
            <a:avLst/>
          </a:prstGeom>
        </p:spPr>
      </p:pic>
    </p:spTree>
    <p:extLst>
      <p:ext uri="{BB962C8B-B14F-4D97-AF65-F5344CB8AC3E}">
        <p14:creationId xmlns:p14="http://schemas.microsoft.com/office/powerpoint/2010/main" xmlns="" val="20011793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792514"/>
            <a:ext cx="8596668" cy="3880773"/>
          </a:xfrm>
        </p:spPr>
        <p:txBody>
          <a:bodyPr>
            <a:noAutofit/>
          </a:bodyPr>
          <a:lstStyle/>
          <a:p>
            <a:r>
              <a:rPr lang="en-US" sz="2800" dirty="0" smtClean="0"/>
              <a:t>California -</a:t>
            </a:r>
          </a:p>
          <a:p>
            <a:pPr lvl="1"/>
            <a:r>
              <a:rPr lang="en-US" sz="2800" dirty="0" smtClean="0"/>
              <a:t>People </a:t>
            </a:r>
            <a:r>
              <a:rPr lang="en-US" sz="2800" dirty="0"/>
              <a:t>under 25 will have a 25</a:t>
            </a:r>
            <a:r>
              <a:rPr lang="en-US" sz="2800" dirty="0" smtClean="0"/>
              <a:t>% increase </a:t>
            </a:r>
            <a:r>
              <a:rPr lang="en-US" sz="2800" dirty="0"/>
              <a:t>in premiums</a:t>
            </a:r>
          </a:p>
          <a:p>
            <a:pPr lvl="1"/>
            <a:r>
              <a:rPr lang="en-US" sz="2800" dirty="0"/>
              <a:t>Increases are due to guaranteed coverage of all applicants – including sick patients that were previously denied</a:t>
            </a:r>
          </a:p>
          <a:p>
            <a:pPr>
              <a:buNone/>
            </a:pPr>
            <a:endParaRPr lang="en-US" sz="2800" dirty="0"/>
          </a:p>
        </p:txBody>
      </p:sp>
      <p:sp>
        <p:nvSpPr>
          <p:cNvPr id="4" name="Title 1"/>
          <p:cNvSpPr>
            <a:spLocks noGrp="1"/>
          </p:cNvSpPr>
          <p:nvPr>
            <p:ph type="title"/>
          </p:nvPr>
        </p:nvSpPr>
        <p:spPr/>
        <p:txBody>
          <a:bodyPr/>
          <a:lstStyle/>
          <a:p>
            <a:r>
              <a:rPr lang="en-US" dirty="0" smtClean="0"/>
              <a:t>Health Insurance Exchanges - Downsides</a:t>
            </a:r>
            <a:endParaRPr lang="en-US" dirty="0"/>
          </a:p>
        </p:txBody>
      </p:sp>
    </p:spTree>
    <p:extLst>
      <p:ext uri="{BB962C8B-B14F-4D97-AF65-F5344CB8AC3E}">
        <p14:creationId xmlns:p14="http://schemas.microsoft.com/office/powerpoint/2010/main" xmlns="" val="54112910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6975" y="532786"/>
            <a:ext cx="8596668" cy="1320800"/>
          </a:xfrm>
        </p:spPr>
        <p:txBody>
          <a:bodyPr/>
          <a:lstStyle/>
          <a:p>
            <a:r>
              <a:rPr lang="en-US" dirty="0" smtClean="0"/>
              <a:t>Downsides – Insurance Loop Hole</a:t>
            </a:r>
            <a:endParaRPr lang="en-US" dirty="0"/>
          </a:p>
        </p:txBody>
      </p:sp>
      <p:sp>
        <p:nvSpPr>
          <p:cNvPr id="3" name="Content Placeholder 2"/>
          <p:cNvSpPr>
            <a:spLocks noGrp="1"/>
          </p:cNvSpPr>
          <p:nvPr>
            <p:ph idx="1"/>
          </p:nvPr>
        </p:nvSpPr>
        <p:spPr>
          <a:xfrm>
            <a:off x="425087" y="1543792"/>
            <a:ext cx="7347314" cy="3880773"/>
          </a:xfrm>
        </p:spPr>
        <p:txBody>
          <a:bodyPr>
            <a:normAutofit lnSpcReduction="10000"/>
          </a:bodyPr>
          <a:lstStyle/>
          <a:p>
            <a:r>
              <a:rPr lang="en-US" sz="2800" dirty="0" smtClean="0"/>
              <a:t>ACA </a:t>
            </a:r>
            <a:r>
              <a:rPr lang="en-US" sz="2800" dirty="0"/>
              <a:t>allows insurers to extend existing coverage through the end of 2014 without following the new </a:t>
            </a:r>
            <a:r>
              <a:rPr lang="en-US" sz="2800" dirty="0" smtClean="0"/>
              <a:t>rules</a:t>
            </a:r>
          </a:p>
          <a:p>
            <a:r>
              <a:rPr lang="en-US" sz="2800" dirty="0"/>
              <a:t>I</a:t>
            </a:r>
            <a:r>
              <a:rPr lang="en-US" sz="2800" dirty="0" smtClean="0"/>
              <a:t>nsurers </a:t>
            </a:r>
            <a:r>
              <a:rPr lang="en-US" sz="2800" dirty="0"/>
              <a:t>might rush to enroll more people in individual policies before December so that they then can extend those policies through next </a:t>
            </a:r>
            <a:r>
              <a:rPr lang="en-US" sz="2800"/>
              <a:t>year</a:t>
            </a:r>
            <a:r>
              <a:rPr lang="en-US" sz="2800" smtClean="0"/>
              <a:t>.</a:t>
            </a:r>
            <a:r>
              <a:rPr lang="en-US" sz="2800" dirty="0"/>
              <a:t/>
            </a:r>
            <a:br>
              <a:rPr lang="en-US" sz="2800" dirty="0"/>
            </a:br>
            <a:r>
              <a:rPr lang="en-US" sz="2800" dirty="0"/>
              <a:t/>
            </a:r>
            <a:br>
              <a:rPr lang="en-US" sz="2800" dirty="0"/>
            </a:br>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7613243" y="3484179"/>
            <a:ext cx="4578758" cy="3373821"/>
          </a:xfrm>
          <a:prstGeom prst="rect">
            <a:avLst/>
          </a:prstGeom>
        </p:spPr>
      </p:pic>
    </p:spTree>
    <p:extLst>
      <p:ext uri="{BB962C8B-B14F-4D97-AF65-F5344CB8AC3E}">
        <p14:creationId xmlns:p14="http://schemas.microsoft.com/office/powerpoint/2010/main" xmlns="" val="213322367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 Points</a:t>
            </a:r>
            <a:endParaRPr lang="en-US" dirty="0"/>
          </a:p>
        </p:txBody>
      </p:sp>
      <p:sp>
        <p:nvSpPr>
          <p:cNvPr id="3" name="Content Placeholder 2"/>
          <p:cNvSpPr>
            <a:spLocks noGrp="1"/>
          </p:cNvSpPr>
          <p:nvPr>
            <p:ph idx="1"/>
          </p:nvPr>
        </p:nvSpPr>
        <p:spPr/>
        <p:txBody>
          <a:bodyPr>
            <a:normAutofit/>
          </a:bodyPr>
          <a:lstStyle/>
          <a:p>
            <a:r>
              <a:rPr lang="en-US" sz="2800" dirty="0" smtClean="0"/>
              <a:t>Patients need to know they are eligible for the exchanges and how to access the exchanges</a:t>
            </a:r>
          </a:p>
          <a:p>
            <a:r>
              <a:rPr lang="en-US" sz="2800" dirty="0" smtClean="0"/>
              <a:t>Patients need to know if they qualify for the tax credit</a:t>
            </a:r>
          </a:p>
          <a:p>
            <a:r>
              <a:rPr lang="en-US" sz="2800" dirty="0" smtClean="0"/>
              <a:t>Different states will have different insurance </a:t>
            </a:r>
            <a:r>
              <a:rPr lang="en-US" sz="2800" dirty="0" smtClean="0"/>
              <a:t>benefits</a:t>
            </a:r>
          </a:p>
          <a:p>
            <a:r>
              <a:rPr lang="en-US" sz="2800" dirty="0" smtClean="0"/>
              <a:t>FUNDING!!!!!</a:t>
            </a:r>
            <a:endParaRPr lang="en-US" sz="28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 Resources - ACA</a:t>
            </a:r>
            <a:endParaRPr lang="en-US" dirty="0"/>
          </a:p>
        </p:txBody>
      </p:sp>
      <p:sp>
        <p:nvSpPr>
          <p:cNvPr id="3" name="Content Placeholder 2"/>
          <p:cNvSpPr>
            <a:spLocks noGrp="1"/>
          </p:cNvSpPr>
          <p:nvPr>
            <p:ph idx="1"/>
          </p:nvPr>
        </p:nvSpPr>
        <p:spPr/>
        <p:txBody>
          <a:bodyPr>
            <a:normAutofit/>
          </a:bodyPr>
          <a:lstStyle/>
          <a:p>
            <a:r>
              <a:rPr lang="en-US" sz="3200" dirty="0" smtClean="0"/>
              <a:t>Enroll America</a:t>
            </a:r>
          </a:p>
          <a:p>
            <a:pPr lvl="1"/>
            <a:r>
              <a:rPr lang="en-US" sz="3200" dirty="0" smtClean="0"/>
              <a:t>http://</a:t>
            </a:r>
            <a:r>
              <a:rPr lang="en-US" sz="3200" dirty="0" smtClean="0">
                <a:hlinkClick r:id="rId2"/>
              </a:rPr>
              <a:t>www.enrollamerica.org</a:t>
            </a:r>
            <a:r>
              <a:rPr lang="en-US" sz="3200" dirty="0" smtClean="0"/>
              <a:t>/</a:t>
            </a:r>
            <a:endParaRPr lang="en-US" sz="32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hsc2006l.jpg"/>
          <p:cNvPicPr>
            <a:picLocks noGrp="1" noChangeAspect="1"/>
          </p:cNvPicPr>
          <p:nvPr>
            <p:ph idx="1"/>
          </p:nvPr>
        </p:nvPicPr>
        <p:blipFill>
          <a:blip r:embed="rId3" cstate="print"/>
          <a:stretch>
            <a:fillRect/>
          </a:stretch>
        </p:blipFill>
        <p:spPr>
          <a:xfrm>
            <a:off x="730348" y="206327"/>
            <a:ext cx="7848600" cy="6278878"/>
          </a:xfrm>
        </p:spPr>
      </p:pic>
    </p:spTree>
    <p:extLst>
      <p:ext uri="{BB962C8B-B14F-4D97-AF65-F5344CB8AC3E}">
        <p14:creationId xmlns="" xmlns:p14="http://schemas.microsoft.com/office/powerpoint/2010/main" val="328077342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
          <p:cNvSpPr>
            <a:spLocks noGrp="1" noChangeArrowheads="1"/>
          </p:cNvSpPr>
          <p:nvPr>
            <p:ph type="title"/>
          </p:nvPr>
        </p:nvSpPr>
        <p:spPr>
          <a:xfrm>
            <a:off x="675250" y="98426"/>
            <a:ext cx="9276790" cy="1489075"/>
          </a:xfrm>
        </p:spPr>
        <p:txBody>
          <a:bodyPr>
            <a:normAutofit/>
          </a:bodyPr>
          <a:lstStyle/>
          <a:p>
            <a:pPr eaLnBrk="1" hangingPunct="1"/>
            <a:r>
              <a:rPr lang="en-US" dirty="0" smtClean="0">
                <a:latin typeface="Georgia" charset="0"/>
              </a:rPr>
              <a:t>HR 36 – Health Care Safety Net Enhancement Act of 2013</a:t>
            </a:r>
          </a:p>
        </p:txBody>
      </p:sp>
      <p:sp>
        <p:nvSpPr>
          <p:cNvPr id="12291" name="Rectangle 2"/>
          <p:cNvSpPr>
            <a:spLocks noGrp="1" noChangeArrowheads="1"/>
          </p:cNvSpPr>
          <p:nvPr>
            <p:ph type="body" idx="1"/>
          </p:nvPr>
        </p:nvSpPr>
        <p:spPr>
          <a:xfrm>
            <a:off x="257908" y="1273127"/>
            <a:ext cx="8699500" cy="5016500"/>
          </a:xfrm>
        </p:spPr>
        <p:txBody>
          <a:bodyPr>
            <a:normAutofit/>
          </a:bodyPr>
          <a:lstStyle/>
          <a:p>
            <a:pPr marL="903288"/>
            <a:endParaRPr lang="en-US" sz="3200" dirty="0">
              <a:latin typeface="Times New Roman" charset="0"/>
              <a:cs typeface="Times New Roman" charset="0"/>
            </a:endParaRPr>
          </a:p>
          <a:p>
            <a:pPr marL="903288"/>
            <a:r>
              <a:rPr lang="en-US" sz="3200" dirty="0">
                <a:latin typeface="Times New Roman" charset="0"/>
                <a:cs typeface="Times New Roman" charset="0"/>
              </a:rPr>
              <a:t>Emergency Medicine’s Shortcut Around Medical Liability</a:t>
            </a:r>
          </a:p>
          <a:p>
            <a:pPr marL="903288"/>
            <a:r>
              <a:rPr lang="en-US" sz="3200" dirty="0">
                <a:latin typeface="Times New Roman" charset="0"/>
                <a:cs typeface="Times New Roman" charset="0"/>
              </a:rPr>
              <a:t>EMTALA care would be covered under  Public Health Service ACT</a:t>
            </a:r>
          </a:p>
          <a:p>
            <a:pPr marL="903288"/>
            <a:endParaRPr lang="en-US" sz="3200" dirty="0">
              <a:latin typeface="Times New Roman" charset="0"/>
              <a:cs typeface="Times New Roman" charset="0"/>
            </a:endParaRPr>
          </a:p>
        </p:txBody>
      </p:sp>
      <p:sp>
        <p:nvSpPr>
          <p:cNvPr id="12292" name="Rectangle 3"/>
          <p:cNvSpPr>
            <a:spLocks/>
          </p:cNvSpPr>
          <p:nvPr/>
        </p:nvSpPr>
        <p:spPr bwMode="auto">
          <a:xfrm>
            <a:off x="196949" y="5641145"/>
            <a:ext cx="6893168" cy="1041009"/>
          </a:xfrm>
          <a:prstGeom prst="rect">
            <a:avLst/>
          </a:prstGeom>
          <a:noFill/>
          <a:ln w="12700">
            <a:noFill/>
            <a:miter lim="800000"/>
            <a:headEnd/>
            <a:tailEnd/>
          </a:ln>
        </p:spPr>
        <p:txBody>
          <a:bodyPr lIns="0" tIns="0" rIns="0" bIns="0" anchor="ctr"/>
          <a:lstStyle/>
          <a:p>
            <a:pPr>
              <a:lnSpc>
                <a:spcPts val="2000"/>
              </a:lnSpc>
            </a:pPr>
            <a:r>
              <a:rPr lang="en-US" sz="1300" dirty="0">
                <a:latin typeface="Times New Roman" charset="0"/>
                <a:cs typeface="Times New Roman" charset="0"/>
                <a:sym typeface="Times New Roman" charset="0"/>
              </a:rPr>
              <a:t> United States. Cong. House. </a:t>
            </a:r>
            <a:r>
              <a:rPr lang="en-US" sz="1300" dirty="0">
                <a:latin typeface="Times New Roman Italic" charset="0"/>
                <a:cs typeface="Times New Roman Italic" charset="0"/>
                <a:sym typeface="Times New Roman Italic" charset="0"/>
              </a:rPr>
              <a:t>Health Care Safety Net Enhancement Act of </a:t>
            </a:r>
            <a:r>
              <a:rPr lang="en-US" sz="1300" dirty="0" smtClean="0">
                <a:latin typeface="Times New Roman Italic" charset="0"/>
                <a:cs typeface="Times New Roman Italic" charset="0"/>
                <a:sym typeface="Times New Roman Italic" charset="0"/>
              </a:rPr>
              <a:t>2013</a:t>
            </a:r>
            <a:r>
              <a:rPr lang="en-US" sz="1300" dirty="0" smtClean="0">
                <a:latin typeface="Times New Roman" charset="0"/>
                <a:cs typeface="Times New Roman" charset="0"/>
                <a:sym typeface="Times New Roman" charset="0"/>
              </a:rPr>
              <a:t>. 113th </a:t>
            </a:r>
            <a:r>
              <a:rPr lang="en-US" sz="1300" dirty="0">
                <a:latin typeface="Times New Roman" charset="0"/>
                <a:cs typeface="Times New Roman" charset="0"/>
                <a:sym typeface="Times New Roman" charset="0"/>
              </a:rPr>
              <a:t>Cong., 1st sess. </a:t>
            </a:r>
            <a:r>
              <a:rPr lang="en-US" sz="1300" dirty="0" smtClean="0">
                <a:latin typeface="Times New Roman" charset="0"/>
                <a:cs typeface="Times New Roman" charset="0"/>
                <a:sym typeface="Times New Roman" charset="0"/>
              </a:rPr>
              <a:t>@ http://thomas.loc.gov/cgi-bin/bdquery/z?d113:H.R.36:</a:t>
            </a:r>
            <a:endParaRPr lang="en-US" sz="1300" dirty="0">
              <a:latin typeface="Times New Roman" charset="0"/>
              <a:cs typeface="Times New Roman" charset="0"/>
              <a:sym typeface="Times New Roman" charset="0"/>
            </a:endParaRPr>
          </a:p>
        </p:txBody>
      </p:sp>
      <p:pic>
        <p:nvPicPr>
          <p:cNvPr id="32770" name="Picture 2" descr="https://encrypted-tbn3.gstatic.com/images?q=tbn:ANd9GcRT4SJGKDZf1la0RZA0BdTkddDT6q20mjSiFX-3h9SbMy3cDdVUHg"/>
          <p:cNvPicPr>
            <a:picLocks noChangeAspect="1" noChangeArrowheads="1"/>
          </p:cNvPicPr>
          <p:nvPr/>
        </p:nvPicPr>
        <p:blipFill>
          <a:blip r:embed="rId3"/>
          <a:srcRect/>
          <a:stretch>
            <a:fillRect/>
          </a:stretch>
        </p:blipFill>
        <p:spPr bwMode="auto">
          <a:xfrm>
            <a:off x="7488358" y="3727939"/>
            <a:ext cx="4703643" cy="3130062"/>
          </a:xfrm>
          <a:prstGeom prst="rect">
            <a:avLst/>
          </a:prstGeom>
          <a:noFill/>
        </p:spPr>
      </p:pic>
    </p:spTree>
    <p:extLst>
      <p:ext uri="{BB962C8B-B14F-4D97-AF65-F5344CB8AC3E}">
        <p14:creationId xmlns="" xmlns:p14="http://schemas.microsoft.com/office/powerpoint/2010/main" val="2840589827"/>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1"/>
          <p:cNvSpPr>
            <a:spLocks noGrp="1" noChangeArrowheads="1"/>
          </p:cNvSpPr>
          <p:nvPr>
            <p:ph type="title"/>
          </p:nvPr>
        </p:nvSpPr>
        <p:spPr/>
        <p:txBody>
          <a:bodyPr>
            <a:normAutofit/>
          </a:bodyPr>
          <a:lstStyle/>
          <a:p>
            <a:pPr eaLnBrk="1" hangingPunct="1"/>
            <a:r>
              <a:rPr lang="en-US" dirty="0" smtClean="0">
                <a:latin typeface="Georgia" charset="0"/>
              </a:rPr>
              <a:t>EMTALA</a:t>
            </a:r>
          </a:p>
        </p:txBody>
      </p:sp>
      <p:sp>
        <p:nvSpPr>
          <p:cNvPr id="4099" name="Rectangle 2"/>
          <p:cNvSpPr>
            <a:spLocks noGrp="1" noChangeArrowheads="1"/>
          </p:cNvSpPr>
          <p:nvPr>
            <p:ph type="body" idx="1"/>
          </p:nvPr>
        </p:nvSpPr>
        <p:spPr>
          <a:xfrm>
            <a:off x="537893" y="1657447"/>
            <a:ext cx="8549835" cy="4343400"/>
          </a:xfrm>
        </p:spPr>
        <p:txBody>
          <a:bodyPr>
            <a:normAutofit/>
          </a:bodyPr>
          <a:lstStyle/>
          <a:p>
            <a:pPr marL="903288"/>
            <a:r>
              <a:rPr lang="en-US" sz="3200" dirty="0" smtClean="0">
                <a:latin typeface="Times New Roman" charset="0"/>
                <a:cs typeface="Times New Roman" charset="0"/>
              </a:rPr>
              <a:t>Emergency Medical Treatment and Active Labor Act</a:t>
            </a:r>
            <a:endParaRPr lang="en-US" sz="3200" baseline="30000" dirty="0" smtClean="0">
              <a:latin typeface="Times New Roman" charset="0"/>
              <a:cs typeface="Times New Roman" charset="0"/>
            </a:endParaRPr>
          </a:p>
          <a:p>
            <a:pPr marL="1428750" lvl="1"/>
            <a:r>
              <a:rPr lang="en-US" sz="3200" dirty="0" smtClean="0">
                <a:latin typeface="Times New Roman" charset="0"/>
                <a:cs typeface="Times New Roman" charset="0"/>
              </a:rPr>
              <a:t>Enacted in 1986  to stop Patient Dumping</a:t>
            </a:r>
          </a:p>
          <a:p>
            <a:pPr marL="903288"/>
            <a:r>
              <a:rPr lang="en-US" sz="3200" dirty="0" smtClean="0">
                <a:latin typeface="Times New Roman" charset="0"/>
                <a:cs typeface="Times New Roman" charset="0"/>
              </a:rPr>
              <a:t>All patients must receive a medical screening examination and stabilization prior to transfer</a:t>
            </a:r>
          </a:p>
          <a:p>
            <a:pPr marL="903288"/>
            <a:r>
              <a:rPr lang="en-US" sz="3200" dirty="0" smtClean="0">
                <a:latin typeface="Times New Roman" charset="0"/>
                <a:cs typeface="Times New Roman" charset="0"/>
              </a:rPr>
              <a:t>Physicians working in an Emergency Department cannot choose who they treat</a:t>
            </a:r>
          </a:p>
        </p:txBody>
      </p:sp>
      <p:sp>
        <p:nvSpPr>
          <p:cNvPr id="4100" name="Rectangle 3"/>
          <p:cNvSpPr>
            <a:spLocks/>
          </p:cNvSpPr>
          <p:nvPr/>
        </p:nvSpPr>
        <p:spPr bwMode="auto">
          <a:xfrm>
            <a:off x="1055077" y="6091311"/>
            <a:ext cx="8721969" cy="463647"/>
          </a:xfrm>
          <a:prstGeom prst="rect">
            <a:avLst/>
          </a:prstGeom>
          <a:noFill/>
          <a:ln w="12700">
            <a:noFill/>
            <a:miter lim="800000"/>
            <a:headEnd/>
            <a:tailEnd/>
          </a:ln>
        </p:spPr>
        <p:txBody>
          <a:bodyPr lIns="0" tIns="0" rIns="0" bIns="0" anchor="ctr"/>
          <a:lstStyle/>
          <a:p>
            <a:r>
              <a:rPr lang="en-US" sz="1300" dirty="0">
                <a:latin typeface="Times New Roman" charset="0"/>
                <a:ea typeface="American Typewriter" charset="0"/>
                <a:cs typeface="Times New Roman" charset="0"/>
              </a:rPr>
              <a:t> "Overview EMTALA." Centers for Medicare &amp; Medicaid Services. Web. 17 Aug. 2011. &lt;http://www.cms.gov/emtala/&gt;.</a:t>
            </a:r>
          </a:p>
        </p:txBody>
      </p:sp>
      <p:sp>
        <p:nvSpPr>
          <p:cNvPr id="5" name="Rectangle 4"/>
          <p:cNvSpPr/>
          <p:nvPr/>
        </p:nvSpPr>
        <p:spPr>
          <a:xfrm rot="16200000">
            <a:off x="7465450" y="2382498"/>
            <a:ext cx="7504453" cy="1446550"/>
          </a:xfrm>
          <a:prstGeom prst="rect">
            <a:avLst/>
          </a:prstGeom>
          <a:noFill/>
        </p:spPr>
        <p:txBody>
          <a:bodyPr wrap="square" lIns="91440" tIns="45720" rIns="91440" bIns="45720">
            <a:spAutoFit/>
          </a:bodyPr>
          <a:lstStyle/>
          <a:p>
            <a:pPr algn="ctr"/>
            <a:r>
              <a:rPr lang="en-US" sz="8800" b="1" cap="all" spc="0"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Emtala</a:t>
            </a:r>
            <a:endParaRPr lang="en-US" sz="88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extLst>
      <p:ext uri="{BB962C8B-B14F-4D97-AF65-F5344CB8AC3E}">
        <p14:creationId xmlns="" xmlns:p14="http://schemas.microsoft.com/office/powerpoint/2010/main" val="53653906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1"/>
          <p:cNvSpPr>
            <a:spLocks noGrp="1" noChangeArrowheads="1"/>
          </p:cNvSpPr>
          <p:nvPr>
            <p:ph type="title"/>
          </p:nvPr>
        </p:nvSpPr>
        <p:spPr/>
        <p:txBody>
          <a:bodyPr/>
          <a:lstStyle/>
          <a:p>
            <a:pPr eaLnBrk="1" hangingPunct="1"/>
            <a:r>
              <a:rPr lang="en-US" dirty="0" smtClean="0">
                <a:latin typeface="Georgia" charset="0"/>
              </a:rPr>
              <a:t>EMTALA Flaw</a:t>
            </a:r>
          </a:p>
        </p:txBody>
      </p:sp>
      <p:sp>
        <p:nvSpPr>
          <p:cNvPr id="6147" name="Rectangle 2"/>
          <p:cNvSpPr>
            <a:spLocks noGrp="1" noChangeArrowheads="1"/>
          </p:cNvSpPr>
          <p:nvPr>
            <p:ph type="body" idx="1"/>
          </p:nvPr>
        </p:nvSpPr>
        <p:spPr>
          <a:xfrm>
            <a:off x="1026941" y="1941341"/>
            <a:ext cx="6006710" cy="2138290"/>
          </a:xfrm>
        </p:spPr>
        <p:txBody>
          <a:bodyPr>
            <a:normAutofit/>
          </a:bodyPr>
          <a:lstStyle/>
          <a:p>
            <a:pPr marL="903288"/>
            <a:r>
              <a:rPr lang="en-US" sz="4400" dirty="0" smtClean="0">
                <a:latin typeface="Georgia" charset="0"/>
              </a:rPr>
              <a:t>Service ≠ Payment</a:t>
            </a:r>
          </a:p>
          <a:p>
            <a:pPr marL="903288"/>
            <a:r>
              <a:rPr lang="en-US" sz="4400" dirty="0" smtClean="0">
                <a:latin typeface="Georgia" charset="0"/>
              </a:rPr>
              <a:t>Service = Liability </a:t>
            </a:r>
          </a:p>
        </p:txBody>
      </p:sp>
      <p:pic>
        <p:nvPicPr>
          <p:cNvPr id="4" name="Picture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7779434" y="2770165"/>
            <a:ext cx="4391813" cy="4071381"/>
          </a:xfrm>
          <a:prstGeom prst="rect">
            <a:avLst/>
          </a:prstGeom>
        </p:spPr>
      </p:pic>
    </p:spTree>
    <p:extLst>
      <p:ext uri="{BB962C8B-B14F-4D97-AF65-F5344CB8AC3E}">
        <p14:creationId xmlns="" xmlns:p14="http://schemas.microsoft.com/office/powerpoint/2010/main" val="3917130346"/>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5" name="Rectangle 2"/>
          <p:cNvSpPr>
            <a:spLocks noGrp="1" noChangeArrowheads="1"/>
          </p:cNvSpPr>
          <p:nvPr>
            <p:ph idx="1"/>
          </p:nvPr>
        </p:nvSpPr>
        <p:spPr>
          <a:xfrm>
            <a:off x="0" y="1534746"/>
            <a:ext cx="8949397" cy="4216400"/>
          </a:xfrm>
        </p:spPr>
        <p:txBody>
          <a:bodyPr>
            <a:normAutofit/>
          </a:bodyPr>
          <a:lstStyle/>
          <a:p>
            <a:pPr marL="903288"/>
            <a:r>
              <a:rPr lang="en-US" sz="3600" dirty="0" smtClean="0">
                <a:latin typeface="Times New Roman" charset="0"/>
                <a:cs typeface="Times New Roman" charset="0"/>
              </a:rPr>
              <a:t> </a:t>
            </a:r>
            <a:r>
              <a:rPr lang="en-US" sz="3600" dirty="0">
                <a:latin typeface="Times New Roman" charset="0"/>
                <a:cs typeface="Times New Roman" charset="0"/>
              </a:rPr>
              <a:t>2/3 EDs - inadequate on-call specialist coverage</a:t>
            </a:r>
          </a:p>
          <a:p>
            <a:pPr marL="1428750" lvl="1"/>
            <a:r>
              <a:rPr lang="en-US" sz="3600" dirty="0">
                <a:latin typeface="Times New Roman" charset="0"/>
                <a:cs typeface="Times New Roman" charset="0"/>
              </a:rPr>
              <a:t>Not being paid</a:t>
            </a:r>
          </a:p>
          <a:p>
            <a:pPr marL="1428750" lvl="1"/>
            <a:r>
              <a:rPr lang="en-US" sz="3600" dirty="0">
                <a:latin typeface="Times New Roman" charset="0"/>
                <a:ea typeface="Symbol" charset="2"/>
                <a:cs typeface="Times New Roman" charset="0"/>
              </a:rPr>
              <a:t>Sicker population = ↑Bad Outcome</a:t>
            </a:r>
            <a:endParaRPr lang="en-US" sz="3600" dirty="0">
              <a:latin typeface="Times New Roman" charset="0"/>
              <a:cs typeface="Times New Roman" charset="0"/>
            </a:endParaRPr>
          </a:p>
          <a:p>
            <a:pPr marL="1428750" lvl="1"/>
            <a:r>
              <a:rPr lang="en-US" sz="3600" dirty="0">
                <a:latin typeface="Times New Roman" charset="0"/>
                <a:cs typeface="Times New Roman" charset="0"/>
              </a:rPr>
              <a:t>Same Liability </a:t>
            </a:r>
          </a:p>
        </p:txBody>
      </p:sp>
      <p:sp>
        <p:nvSpPr>
          <p:cNvPr id="8194" name="Rectangle 1"/>
          <p:cNvSpPr>
            <a:spLocks noGrp="1" noChangeArrowheads="1"/>
          </p:cNvSpPr>
          <p:nvPr>
            <p:ph type="title"/>
          </p:nvPr>
        </p:nvSpPr>
        <p:spPr/>
        <p:txBody>
          <a:bodyPr/>
          <a:lstStyle/>
          <a:p>
            <a:pPr eaLnBrk="1" hangingPunct="1"/>
            <a:r>
              <a:rPr lang="en-US" smtClean="0">
                <a:latin typeface="Georgia" charset="0"/>
              </a:rPr>
              <a:t>Specialist Coverage</a:t>
            </a:r>
          </a:p>
        </p:txBody>
      </p:sp>
      <p:sp>
        <p:nvSpPr>
          <p:cNvPr id="8196" name="Rectangle 3"/>
          <p:cNvSpPr>
            <a:spLocks/>
          </p:cNvSpPr>
          <p:nvPr/>
        </p:nvSpPr>
        <p:spPr bwMode="auto">
          <a:xfrm>
            <a:off x="464624" y="6141720"/>
            <a:ext cx="6451600" cy="406400"/>
          </a:xfrm>
          <a:prstGeom prst="rect">
            <a:avLst/>
          </a:prstGeom>
          <a:noFill/>
          <a:ln w="12700">
            <a:noFill/>
            <a:miter lim="800000"/>
            <a:headEnd/>
            <a:tailEnd/>
          </a:ln>
        </p:spPr>
        <p:txBody>
          <a:bodyPr lIns="0" tIns="0" rIns="0" bIns="0" anchor="ctr"/>
          <a:lstStyle/>
          <a:p>
            <a:r>
              <a:rPr lang="en-US" sz="1300" dirty="0" err="1">
                <a:latin typeface="Times New Roman" charset="0"/>
                <a:ea typeface="American Typewriter" charset="0"/>
                <a:cs typeface="Times New Roman" charset="0"/>
              </a:rPr>
              <a:t>Vanlandingham</a:t>
            </a:r>
            <a:r>
              <a:rPr lang="en-US" sz="1300" dirty="0">
                <a:latin typeface="Times New Roman" charset="0"/>
                <a:ea typeface="American Typewriter" charset="0"/>
                <a:cs typeface="Times New Roman" charset="0"/>
              </a:rPr>
              <a:t> B. On-call Specialist Coverage in U.S. Emergency Departments. Irving, TX: American College of Emergency Physicians; 2004</a:t>
            </a:r>
          </a:p>
        </p:txBody>
      </p:sp>
      <p:pic>
        <p:nvPicPr>
          <p:cNvPr id="3074" name="Picture 2" descr="https://encrypted-tbn2.gstatic.com/images?q=tbn:ANd9GcSX5ol831I0Y062fpaxnQ0rBcYnpWj9OoSnR8q-M3K3Ztw0FQKy"/>
          <p:cNvPicPr>
            <a:picLocks noChangeAspect="1" noChangeArrowheads="1"/>
          </p:cNvPicPr>
          <p:nvPr/>
        </p:nvPicPr>
        <p:blipFill>
          <a:blip r:embed="rId3"/>
          <a:srcRect/>
          <a:stretch>
            <a:fillRect/>
          </a:stretch>
        </p:blipFill>
        <p:spPr bwMode="auto">
          <a:xfrm>
            <a:off x="8581293" y="3247293"/>
            <a:ext cx="3610708" cy="3610708"/>
          </a:xfrm>
          <a:prstGeom prst="rect">
            <a:avLst/>
          </a:prstGeom>
          <a:noFill/>
        </p:spPr>
      </p:pic>
    </p:spTree>
    <p:extLst>
      <p:ext uri="{BB962C8B-B14F-4D97-AF65-F5344CB8AC3E}">
        <p14:creationId xmlns="" xmlns:p14="http://schemas.microsoft.com/office/powerpoint/2010/main" val="3109430173"/>
      </p:ext>
    </p:extLst>
  </p:cSld>
  <p:clrMapOvr>
    <a:masterClrMapping/>
  </p:clrMapOvr>
  <p:transition spd="slow"/>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35131" y="1837032"/>
            <a:ext cx="8596668" cy="4493430"/>
          </a:xfrm>
        </p:spPr>
        <p:txBody>
          <a:bodyPr>
            <a:noAutofit/>
          </a:bodyPr>
          <a:lstStyle/>
          <a:p>
            <a:pPr marL="903288"/>
            <a:r>
              <a:rPr lang="en-US" sz="2800" dirty="0">
                <a:latin typeface="Times New Roman" charset="0"/>
                <a:cs typeface="Times New Roman" charset="0"/>
              </a:rPr>
              <a:t>Public Health Service </a:t>
            </a:r>
            <a:r>
              <a:rPr lang="en-US" sz="2800" dirty="0" smtClean="0">
                <a:latin typeface="Times New Roman" charset="0"/>
                <a:cs typeface="Times New Roman" charset="0"/>
              </a:rPr>
              <a:t>Act</a:t>
            </a:r>
            <a:endParaRPr lang="en-US" sz="2800" dirty="0">
              <a:latin typeface="Times New Roman" charset="0"/>
              <a:cs typeface="Times New Roman" charset="0"/>
            </a:endParaRPr>
          </a:p>
          <a:p>
            <a:pPr marL="1159320" lvl="1"/>
            <a:r>
              <a:rPr lang="en-US" sz="2800" dirty="0">
                <a:latin typeface="Times New Roman" charset="0"/>
                <a:cs typeface="Times New Roman" charset="0"/>
              </a:rPr>
              <a:t>Health Care practitioners shall be deemed federal employees for the purposes of medical malpractice </a:t>
            </a:r>
            <a:r>
              <a:rPr lang="en-US" sz="2800" dirty="0" smtClean="0">
                <a:latin typeface="Times New Roman" charset="0"/>
                <a:cs typeface="Times New Roman" charset="0"/>
              </a:rPr>
              <a:t>liability</a:t>
            </a:r>
            <a:endParaRPr lang="en-US" sz="2800" dirty="0">
              <a:latin typeface="Times New Roman" charset="0"/>
              <a:cs typeface="Times New Roman" charset="0"/>
            </a:endParaRPr>
          </a:p>
          <a:p>
            <a:pPr marL="1159320" lvl="1"/>
            <a:r>
              <a:rPr lang="en-US" sz="2800" dirty="0" smtClean="0">
                <a:latin typeface="Times New Roman" charset="0"/>
                <a:cs typeface="Times New Roman" charset="0"/>
              </a:rPr>
              <a:t>Except for gross negligence, physicians cannot be sued </a:t>
            </a:r>
            <a:endParaRPr lang="en-US" sz="2800" dirty="0">
              <a:latin typeface="Times New Roman" charset="0"/>
              <a:cs typeface="Times New Roman" charset="0"/>
            </a:endParaRPr>
          </a:p>
          <a:p>
            <a:pPr marL="1159320" lvl="1"/>
            <a:r>
              <a:rPr lang="en-US" sz="2800" b="1" dirty="0" smtClean="0">
                <a:latin typeface="Times New Roman" charset="0"/>
                <a:cs typeface="Times New Roman" charset="0"/>
              </a:rPr>
              <a:t>BUT</a:t>
            </a:r>
            <a:r>
              <a:rPr lang="en-US" sz="2800" dirty="0" smtClean="0">
                <a:latin typeface="Times New Roman" charset="0"/>
                <a:cs typeface="Times New Roman" charset="0"/>
              </a:rPr>
              <a:t> United </a:t>
            </a:r>
            <a:r>
              <a:rPr lang="en-US" sz="2800" dirty="0">
                <a:latin typeface="Times New Roman" charset="0"/>
                <a:cs typeface="Times New Roman" charset="0"/>
              </a:rPr>
              <a:t>States </a:t>
            </a:r>
            <a:r>
              <a:rPr lang="en-US" sz="2800" dirty="0" smtClean="0">
                <a:latin typeface="Times New Roman" charset="0"/>
                <a:cs typeface="Times New Roman" charset="0"/>
              </a:rPr>
              <a:t>government may </a:t>
            </a:r>
            <a:r>
              <a:rPr lang="en-US" sz="2800" dirty="0">
                <a:latin typeface="Times New Roman" charset="0"/>
                <a:cs typeface="Times New Roman" charset="0"/>
              </a:rPr>
              <a:t>be liable under the Federal Tort Claims Act </a:t>
            </a:r>
          </a:p>
          <a:p>
            <a:endParaRPr lang="en-US" sz="2800" dirty="0"/>
          </a:p>
        </p:txBody>
      </p:sp>
      <p:sp>
        <p:nvSpPr>
          <p:cNvPr id="3" name="Title 2"/>
          <p:cNvSpPr>
            <a:spLocks noGrp="1"/>
          </p:cNvSpPr>
          <p:nvPr>
            <p:ph type="title"/>
          </p:nvPr>
        </p:nvSpPr>
        <p:spPr/>
        <p:txBody>
          <a:bodyPr>
            <a:normAutofit/>
          </a:bodyPr>
          <a:lstStyle/>
          <a:p>
            <a:r>
              <a:rPr lang="en-US" dirty="0" smtClean="0">
                <a:latin typeface="Georgia" charset="0"/>
              </a:rPr>
              <a:t>HR 36 – Health Care Safety Net Enhancement Act of 2013</a:t>
            </a:r>
            <a:endParaRPr lang="en-US" dirty="0"/>
          </a:p>
        </p:txBody>
      </p:sp>
    </p:spTree>
    <p:extLst>
      <p:ext uri="{BB962C8B-B14F-4D97-AF65-F5344CB8AC3E}">
        <p14:creationId xmlns="" xmlns:p14="http://schemas.microsoft.com/office/powerpoint/2010/main" val="150263297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HR 36 - </a:t>
            </a:r>
            <a:endParaRPr lang="en-US" dirty="0"/>
          </a:p>
        </p:txBody>
      </p:sp>
      <p:sp>
        <p:nvSpPr>
          <p:cNvPr id="3" name="Content Placeholder 2"/>
          <p:cNvSpPr>
            <a:spLocks noGrp="1"/>
          </p:cNvSpPr>
          <p:nvPr>
            <p:ph idx="1"/>
          </p:nvPr>
        </p:nvSpPr>
        <p:spPr>
          <a:xfrm>
            <a:off x="592928" y="1429070"/>
            <a:ext cx="8596668" cy="4887324"/>
          </a:xfrm>
        </p:spPr>
        <p:txBody>
          <a:bodyPr>
            <a:normAutofit/>
          </a:bodyPr>
          <a:lstStyle/>
          <a:p>
            <a:r>
              <a:rPr lang="en-US" sz="3000" dirty="0" smtClean="0"/>
              <a:t>HR 36 has passed the House 13 times </a:t>
            </a:r>
            <a:endParaRPr lang="en-US" sz="2800" dirty="0" smtClean="0"/>
          </a:p>
          <a:p>
            <a:r>
              <a:rPr lang="en-US" sz="2800" dirty="0" smtClean="0"/>
              <a:t>The bill has </a:t>
            </a:r>
            <a:r>
              <a:rPr lang="en-US" sz="2800" b="1" dirty="0" smtClean="0"/>
              <a:t>NEVER </a:t>
            </a:r>
            <a:r>
              <a:rPr lang="en-US" sz="2800" dirty="0" smtClean="0"/>
              <a:t>passed Congress</a:t>
            </a:r>
          </a:p>
          <a:p>
            <a:endParaRPr lang="en-US" sz="2800" b="1" dirty="0" smtClean="0"/>
          </a:p>
          <a:p>
            <a:endParaRPr lang="en-US" sz="2800" b="1" dirty="0" smtClean="0"/>
          </a:p>
          <a:p>
            <a:r>
              <a:rPr lang="en-US" sz="2800" b="1" dirty="0" smtClean="0"/>
              <a:t>BUT…</a:t>
            </a:r>
          </a:p>
          <a:p>
            <a:pPr lvl="1"/>
            <a:r>
              <a:rPr lang="en-US" sz="2600" dirty="0" smtClean="0"/>
              <a:t>Sen. Roy Blunt brought the bill to the Congressional Floor Last week</a:t>
            </a:r>
          </a:p>
          <a:p>
            <a:pPr>
              <a:buNone/>
            </a:pPr>
            <a:r>
              <a:rPr lang="en-US" sz="2800" dirty="0" smtClean="0"/>
              <a:t> </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GME Funding</a:t>
            </a:r>
            <a:endParaRPr lang="en-US" dirty="0"/>
          </a:p>
        </p:txBody>
      </p:sp>
      <p:sp>
        <p:nvSpPr>
          <p:cNvPr id="3" name="Content Placeholder 2"/>
          <p:cNvSpPr>
            <a:spLocks noGrp="1"/>
          </p:cNvSpPr>
          <p:nvPr>
            <p:ph idx="1"/>
          </p:nvPr>
        </p:nvSpPr>
        <p:spPr/>
        <p:txBody>
          <a:bodyPr>
            <a:normAutofit/>
          </a:bodyPr>
          <a:lstStyle/>
          <a:p>
            <a:r>
              <a:rPr lang="en-US" sz="3200" dirty="0" smtClean="0"/>
              <a:t>Proposed GME cuts :</a:t>
            </a:r>
          </a:p>
          <a:p>
            <a:pPr lvl="1"/>
            <a:r>
              <a:rPr lang="en-US" sz="3200" dirty="0" smtClean="0"/>
              <a:t>Simpson-Bowles Commission: 60 percent/$60 billion</a:t>
            </a:r>
          </a:p>
          <a:p>
            <a:pPr lvl="1"/>
            <a:r>
              <a:rPr lang="en-US" sz="3200" dirty="0" smtClean="0"/>
              <a:t>Obama 2014 Fiscal Budget: 10 percent/$11 billion  </a:t>
            </a:r>
          </a:p>
          <a:p>
            <a:pPr lvl="1"/>
            <a:r>
              <a:rPr lang="en-US" sz="3200" dirty="0" smtClean="0"/>
              <a:t>Others 20 percent/$20 billion  </a:t>
            </a:r>
          </a:p>
          <a:p>
            <a:endParaRPr lang="en-US" sz="3200" dirty="0"/>
          </a:p>
        </p:txBody>
      </p:sp>
      <p:pic>
        <p:nvPicPr>
          <p:cNvPr id="4" name="Picture 3" descr="4012881-rich-doctor.jpg"/>
          <p:cNvPicPr>
            <a:picLocks noChangeAspect="1"/>
          </p:cNvPicPr>
          <p:nvPr/>
        </p:nvPicPr>
        <p:blipFill>
          <a:blip r:embed="rId2" cstate="print"/>
          <a:stretch>
            <a:fillRect/>
          </a:stretch>
        </p:blipFill>
        <p:spPr>
          <a:xfrm>
            <a:off x="9242298" y="3124200"/>
            <a:ext cx="2949702" cy="3733800"/>
          </a:xfrm>
          <a:prstGeom prst="rect">
            <a:avLst/>
          </a:prstGeom>
        </p:spPr>
      </p:pic>
    </p:spTree>
    <p:extLst>
      <p:ext uri="{BB962C8B-B14F-4D97-AF65-F5344CB8AC3E}">
        <p14:creationId xmlns="" xmlns:p14="http://schemas.microsoft.com/office/powerpoint/2010/main" val="302470621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GME Funding</a:t>
            </a:r>
            <a:endParaRPr lang="en-US" dirty="0"/>
          </a:p>
        </p:txBody>
      </p:sp>
      <p:sp>
        <p:nvSpPr>
          <p:cNvPr id="3" name="Content Placeholder 2"/>
          <p:cNvSpPr>
            <a:spLocks noGrp="1"/>
          </p:cNvSpPr>
          <p:nvPr>
            <p:ph idx="1"/>
          </p:nvPr>
        </p:nvSpPr>
        <p:spPr>
          <a:xfrm>
            <a:off x="606996" y="1893302"/>
            <a:ext cx="8596668" cy="3880773"/>
          </a:xfrm>
        </p:spPr>
        <p:txBody>
          <a:bodyPr>
            <a:normAutofit/>
          </a:bodyPr>
          <a:lstStyle/>
          <a:p>
            <a:r>
              <a:rPr lang="en-US" sz="3200" b="1" dirty="0" smtClean="0"/>
              <a:t>10% reduction </a:t>
            </a:r>
            <a:r>
              <a:rPr lang="en-US" sz="3200" dirty="0" smtClean="0"/>
              <a:t>– cut 4,098 residents</a:t>
            </a:r>
          </a:p>
          <a:p>
            <a:r>
              <a:rPr lang="en-US" sz="3200" b="1" dirty="0" smtClean="0"/>
              <a:t>33</a:t>
            </a:r>
            <a:r>
              <a:rPr lang="en-US" sz="3200" b="1" dirty="0" smtClean="0"/>
              <a:t>% </a:t>
            </a:r>
            <a:r>
              <a:rPr lang="en-US" sz="3200" b="1" dirty="0" smtClean="0"/>
              <a:t>reduction –</a:t>
            </a:r>
            <a:r>
              <a:rPr lang="en-US" sz="3200" dirty="0" smtClean="0"/>
              <a:t> cut 13,662 residents</a:t>
            </a:r>
            <a:endParaRPr lang="en-US" sz="3200" dirty="0" smtClean="0"/>
          </a:p>
          <a:p>
            <a:r>
              <a:rPr lang="en-US" sz="3200" b="1" dirty="0" smtClean="0"/>
              <a:t>50</a:t>
            </a:r>
            <a:r>
              <a:rPr lang="en-US" sz="3200" b="1" dirty="0" smtClean="0"/>
              <a:t>% reduction </a:t>
            </a:r>
            <a:r>
              <a:rPr lang="en-US" sz="3200" b="1" dirty="0" smtClean="0"/>
              <a:t>-</a:t>
            </a:r>
            <a:r>
              <a:rPr lang="en-US" sz="3200" b="1" dirty="0" smtClean="0"/>
              <a:t>  </a:t>
            </a:r>
            <a:r>
              <a:rPr lang="en-US" sz="3200" dirty="0" smtClean="0"/>
              <a:t>cut 22,411 residents</a:t>
            </a:r>
            <a:endParaRPr lang="en-US" sz="3200" dirty="0"/>
          </a:p>
        </p:txBody>
      </p:sp>
    </p:spTree>
    <p:extLst>
      <p:ext uri="{BB962C8B-B14F-4D97-AF65-F5344CB8AC3E}">
        <p14:creationId xmlns="" xmlns:p14="http://schemas.microsoft.com/office/powerpoint/2010/main" val="67078504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GME Funding</a:t>
            </a:r>
            <a:endParaRPr lang="en-US" dirty="0"/>
          </a:p>
        </p:txBody>
      </p:sp>
      <p:sp>
        <p:nvSpPr>
          <p:cNvPr id="3" name="Content Placeholder 2"/>
          <p:cNvSpPr>
            <a:spLocks noGrp="1"/>
          </p:cNvSpPr>
          <p:nvPr>
            <p:ph idx="1"/>
          </p:nvPr>
        </p:nvSpPr>
        <p:spPr>
          <a:xfrm>
            <a:off x="691402" y="1949574"/>
            <a:ext cx="8596668" cy="3880773"/>
          </a:xfrm>
        </p:spPr>
        <p:txBody>
          <a:bodyPr>
            <a:normAutofit/>
          </a:bodyPr>
          <a:lstStyle/>
          <a:p>
            <a:r>
              <a:rPr lang="en-US" sz="3200" dirty="0" smtClean="0"/>
              <a:t>The current physician shortage will exceed </a:t>
            </a:r>
            <a:r>
              <a:rPr lang="en-US" sz="3200" b="1" dirty="0" smtClean="0"/>
              <a:t>130,000 doctors by 2025 (in all specialties).</a:t>
            </a:r>
          </a:p>
          <a:p>
            <a:r>
              <a:rPr lang="en-US" sz="3200" dirty="0" smtClean="0"/>
              <a:t>The Medicare population will grow by </a:t>
            </a:r>
            <a:r>
              <a:rPr lang="en-US" sz="3200" b="1" dirty="0" smtClean="0"/>
              <a:t>36 percent over the next 10 years.</a:t>
            </a:r>
          </a:p>
          <a:p>
            <a:r>
              <a:rPr lang="en-US" sz="3200" dirty="0" smtClean="0"/>
              <a:t> </a:t>
            </a:r>
            <a:r>
              <a:rPr lang="en-US" sz="3200" b="1" dirty="0" smtClean="0"/>
              <a:t>One in three physicians is expected to retire in the next 10 years.</a:t>
            </a:r>
            <a:endParaRPr lang="en-US" sz="3200"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Alternate GME Funding</a:t>
            </a:r>
            <a:endParaRPr lang="en-US" dirty="0"/>
          </a:p>
        </p:txBody>
      </p:sp>
      <p:sp>
        <p:nvSpPr>
          <p:cNvPr id="3" name="Content Placeholder 2"/>
          <p:cNvSpPr>
            <a:spLocks noGrp="1"/>
          </p:cNvSpPr>
          <p:nvPr>
            <p:ph idx="1"/>
          </p:nvPr>
        </p:nvSpPr>
        <p:spPr/>
        <p:txBody>
          <a:bodyPr>
            <a:normAutofit/>
          </a:bodyPr>
          <a:lstStyle/>
          <a:p>
            <a:r>
              <a:rPr lang="en-US" sz="2800" dirty="0" smtClean="0"/>
              <a:t>Residents pay tuition</a:t>
            </a:r>
          </a:p>
          <a:p>
            <a:r>
              <a:rPr lang="en-US" sz="2800" dirty="0" smtClean="0"/>
              <a:t>Industry sponsored residency training</a:t>
            </a:r>
          </a:p>
          <a:p>
            <a:r>
              <a:rPr lang="en-US" sz="2800" dirty="0" smtClean="0"/>
              <a:t>More Residency Positions that area paid for by Foreign Countries</a:t>
            </a:r>
          </a:p>
          <a:p>
            <a:endParaRPr lang="en-US" sz="2800" dirty="0" smtClean="0"/>
          </a:p>
          <a:p>
            <a:endParaRPr lang="en-US" sz="2800" dirty="0"/>
          </a:p>
        </p:txBody>
      </p:sp>
    </p:spTree>
    <p:extLst>
      <p:ext uri="{BB962C8B-B14F-4D97-AF65-F5344CB8AC3E}">
        <p14:creationId xmlns="" xmlns:p14="http://schemas.microsoft.com/office/powerpoint/2010/main" val="201855332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GME Funding</a:t>
            </a:r>
            <a:endParaRPr lang="en-US" dirty="0"/>
          </a:p>
        </p:txBody>
      </p:sp>
      <p:sp>
        <p:nvSpPr>
          <p:cNvPr id="3" name="Content Placeholder 2"/>
          <p:cNvSpPr>
            <a:spLocks noGrp="1"/>
          </p:cNvSpPr>
          <p:nvPr>
            <p:ph idx="1"/>
          </p:nvPr>
        </p:nvSpPr>
        <p:spPr>
          <a:xfrm>
            <a:off x="677334" y="1645921"/>
            <a:ext cx="8596668" cy="4395442"/>
          </a:xfrm>
        </p:spPr>
        <p:txBody>
          <a:bodyPr>
            <a:normAutofit/>
          </a:bodyPr>
          <a:lstStyle/>
          <a:p>
            <a:r>
              <a:rPr lang="en-US" sz="2400" dirty="0" smtClean="0"/>
              <a:t>The Association of American Medical Colleges</a:t>
            </a:r>
            <a:endParaRPr lang="en-US" sz="2400" dirty="0"/>
          </a:p>
        </p:txBody>
      </p:sp>
      <p:pic>
        <p:nvPicPr>
          <p:cNvPr id="4" name="Picture 2" descr="Careful what you cut"/>
          <p:cNvPicPr>
            <a:picLocks noChangeAspect="1" noChangeArrowheads="1"/>
          </p:cNvPicPr>
          <p:nvPr/>
        </p:nvPicPr>
        <p:blipFill>
          <a:blip r:embed="rId2"/>
          <a:srcRect/>
          <a:stretch>
            <a:fillRect/>
          </a:stretch>
        </p:blipFill>
        <p:spPr bwMode="auto">
          <a:xfrm>
            <a:off x="1444284" y="2293034"/>
            <a:ext cx="7699716" cy="3849858"/>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 Resources - GME</a:t>
            </a:r>
            <a:endParaRPr lang="en-US" dirty="0"/>
          </a:p>
        </p:txBody>
      </p:sp>
      <p:sp>
        <p:nvSpPr>
          <p:cNvPr id="3" name="Content Placeholder 2"/>
          <p:cNvSpPr>
            <a:spLocks noGrp="1"/>
          </p:cNvSpPr>
          <p:nvPr>
            <p:ph idx="1"/>
          </p:nvPr>
        </p:nvSpPr>
        <p:spPr/>
        <p:txBody>
          <a:bodyPr>
            <a:normAutofit/>
          </a:bodyPr>
          <a:lstStyle/>
          <a:p>
            <a:r>
              <a:rPr lang="en-US" sz="3600" dirty="0" smtClean="0"/>
              <a:t>AAMC – GME Funding:</a:t>
            </a:r>
          </a:p>
          <a:p>
            <a:pPr lvl="1"/>
            <a:r>
              <a:rPr lang="en-US" sz="3600" dirty="0" smtClean="0"/>
              <a:t>https://</a:t>
            </a:r>
            <a:r>
              <a:rPr lang="en-US" sz="3600" dirty="0" smtClean="0">
                <a:hlinkClick r:id="rId2"/>
              </a:rPr>
              <a:t>www.aamc.org/advocacy</a:t>
            </a:r>
            <a:r>
              <a:rPr lang="en-US" sz="3600" dirty="0" smtClean="0"/>
              <a:t>/</a:t>
            </a:r>
            <a:endParaRPr lang="en-US" sz="3600"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 Resources</a:t>
            </a:r>
            <a:endParaRPr lang="en-US" dirty="0"/>
          </a:p>
        </p:txBody>
      </p:sp>
      <p:sp>
        <p:nvSpPr>
          <p:cNvPr id="3" name="Content Placeholder 2"/>
          <p:cNvSpPr>
            <a:spLocks noGrp="1"/>
          </p:cNvSpPr>
          <p:nvPr>
            <p:ph idx="1"/>
          </p:nvPr>
        </p:nvSpPr>
        <p:spPr/>
        <p:txBody>
          <a:bodyPr>
            <a:normAutofit/>
          </a:bodyPr>
          <a:lstStyle/>
          <a:p>
            <a:r>
              <a:rPr lang="en-US" sz="3600" dirty="0" smtClean="0"/>
              <a:t>Kaiser Family Foundation</a:t>
            </a:r>
          </a:p>
          <a:p>
            <a:pPr lvl="1"/>
            <a:r>
              <a:rPr lang="en-US" sz="3400" dirty="0" smtClean="0">
                <a:hlinkClick r:id="rId2"/>
              </a:rPr>
              <a:t>http://kff.org/</a:t>
            </a:r>
            <a:endParaRPr lang="en-US" sz="3400" dirty="0" smtClean="0"/>
          </a:p>
          <a:p>
            <a:pPr lvl="1"/>
            <a:r>
              <a:rPr lang="en-US" sz="3400" dirty="0" smtClean="0"/>
              <a:t>http://</a:t>
            </a:r>
            <a:r>
              <a:rPr lang="en-US" sz="3400" dirty="0" smtClean="0">
                <a:hlinkClick r:id="rId3"/>
              </a:rPr>
              <a:t>www.kaiserhealthnews.org</a:t>
            </a:r>
            <a:r>
              <a:rPr lang="en-US" sz="3400" dirty="0" smtClean="0"/>
              <a:t>/</a:t>
            </a:r>
            <a:endParaRPr lang="en-US" sz="3400"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 Resources</a:t>
            </a:r>
            <a:endParaRPr lang="en-US" dirty="0"/>
          </a:p>
        </p:txBody>
      </p:sp>
      <p:sp>
        <p:nvSpPr>
          <p:cNvPr id="3" name="Content Placeholder 2"/>
          <p:cNvSpPr>
            <a:spLocks noGrp="1"/>
          </p:cNvSpPr>
          <p:nvPr>
            <p:ph idx="1"/>
          </p:nvPr>
        </p:nvSpPr>
        <p:spPr/>
        <p:txBody>
          <a:bodyPr>
            <a:normAutofit/>
          </a:bodyPr>
          <a:lstStyle/>
          <a:p>
            <a:r>
              <a:rPr lang="en-US" sz="3200" dirty="0" smtClean="0"/>
              <a:t>Washington Post Wonk Blog Health Policy</a:t>
            </a:r>
          </a:p>
          <a:p>
            <a:pPr lvl="1"/>
            <a:r>
              <a:rPr lang="en-US" sz="3200" dirty="0" smtClean="0"/>
              <a:t>http://</a:t>
            </a:r>
            <a:r>
              <a:rPr lang="en-US" sz="3200" dirty="0" smtClean="0">
                <a:hlinkClick r:id="rId2"/>
              </a:rPr>
              <a:t>www.washingtonpost.com/blogs/wonkblog/wp/tag/health-care</a:t>
            </a:r>
            <a:r>
              <a:rPr lang="en-US" sz="3200" dirty="0" smtClean="0"/>
              <a:t>/</a:t>
            </a:r>
            <a:endParaRPr lang="en-US" sz="3200"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 Resources</a:t>
            </a:r>
            <a:endParaRPr lang="en-US" dirty="0"/>
          </a:p>
        </p:txBody>
      </p:sp>
      <p:sp>
        <p:nvSpPr>
          <p:cNvPr id="3" name="Content Placeholder 2"/>
          <p:cNvSpPr>
            <a:spLocks noGrp="1"/>
          </p:cNvSpPr>
          <p:nvPr>
            <p:ph idx="1"/>
          </p:nvPr>
        </p:nvSpPr>
        <p:spPr/>
        <p:txBody>
          <a:bodyPr>
            <a:normAutofit/>
          </a:bodyPr>
          <a:lstStyle/>
          <a:p>
            <a:r>
              <a:rPr lang="en-US" sz="3200" dirty="0" smtClean="0"/>
              <a:t>Politico Health Policy</a:t>
            </a:r>
          </a:p>
          <a:p>
            <a:pPr lvl="1"/>
            <a:r>
              <a:rPr lang="en-US" sz="3200" dirty="0" smtClean="0"/>
              <a:t>http://</a:t>
            </a:r>
            <a:r>
              <a:rPr lang="en-US" sz="3200" dirty="0" smtClean="0">
                <a:hlinkClick r:id="rId2"/>
              </a:rPr>
              <a:t>www.politico.com/healthcare</a:t>
            </a:r>
            <a:r>
              <a:rPr lang="en-US" sz="3200" dirty="0" smtClean="0"/>
              <a:t>/</a:t>
            </a:r>
            <a:endParaRPr lang="en-US" sz="3200"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 Resources</a:t>
            </a:r>
            <a:endParaRPr lang="en-US" dirty="0"/>
          </a:p>
        </p:txBody>
      </p:sp>
      <p:sp>
        <p:nvSpPr>
          <p:cNvPr id="3" name="Content Placeholder 2"/>
          <p:cNvSpPr>
            <a:spLocks noGrp="1"/>
          </p:cNvSpPr>
          <p:nvPr>
            <p:ph idx="1"/>
          </p:nvPr>
        </p:nvSpPr>
        <p:spPr/>
        <p:txBody>
          <a:bodyPr>
            <a:normAutofit/>
          </a:bodyPr>
          <a:lstStyle/>
          <a:p>
            <a:r>
              <a:rPr lang="en-US" sz="3200" dirty="0" smtClean="0"/>
              <a:t>The Hill Health Watch Blog</a:t>
            </a:r>
          </a:p>
          <a:p>
            <a:pPr lvl="1"/>
            <a:r>
              <a:rPr lang="en-US" sz="3200" dirty="0" smtClean="0"/>
              <a:t>http://</a:t>
            </a:r>
            <a:r>
              <a:rPr lang="en-US" sz="3200" dirty="0" smtClean="0">
                <a:hlinkClick r:id="rId2"/>
              </a:rPr>
              <a:t>thehill.com/blogs/healthwatch/health-reform-implementation/300037-overnight-health</a:t>
            </a:r>
            <a:endParaRPr lang="en-US" sz="3200"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 Resources – List Serves</a:t>
            </a:r>
            <a:endParaRPr lang="en-US" dirty="0"/>
          </a:p>
        </p:txBody>
      </p:sp>
      <p:sp>
        <p:nvSpPr>
          <p:cNvPr id="3" name="Content Placeholder 2"/>
          <p:cNvSpPr>
            <a:spLocks noGrp="1"/>
          </p:cNvSpPr>
          <p:nvPr>
            <p:ph idx="1"/>
          </p:nvPr>
        </p:nvSpPr>
        <p:spPr/>
        <p:txBody>
          <a:bodyPr>
            <a:normAutofit fontScale="92500" lnSpcReduction="10000"/>
          </a:bodyPr>
          <a:lstStyle/>
          <a:p>
            <a:r>
              <a:rPr lang="en-US" sz="3600" dirty="0" smtClean="0"/>
              <a:t>ACEP 911</a:t>
            </a:r>
          </a:p>
          <a:p>
            <a:pPr lvl="1"/>
            <a:r>
              <a:rPr lang="en-US" sz="3400" dirty="0" smtClean="0"/>
              <a:t>A weekly e-mail on Monday's while the House and Senate are in session detailing current health policy activity in Washington</a:t>
            </a:r>
          </a:p>
          <a:p>
            <a:pPr lvl="1"/>
            <a:r>
              <a:rPr lang="en-US" sz="3400" dirty="0" smtClean="0"/>
              <a:t>Sign Up</a:t>
            </a:r>
          </a:p>
          <a:p>
            <a:pPr lvl="2"/>
            <a:r>
              <a:rPr lang="en-US" sz="3200" dirty="0" smtClean="0"/>
              <a:t>http://</a:t>
            </a:r>
            <a:r>
              <a:rPr lang="en-US" sz="3200" dirty="0" smtClean="0">
                <a:hlinkClick r:id="rId2"/>
              </a:rPr>
              <a:t>www.acep.org/Content.aspx?ekfrm=40334</a:t>
            </a:r>
            <a:endParaRPr lang="en-US" sz="3200"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 Resources – List Serves</a:t>
            </a:r>
            <a:endParaRPr lang="en-US" dirty="0"/>
          </a:p>
        </p:txBody>
      </p:sp>
      <p:sp>
        <p:nvSpPr>
          <p:cNvPr id="3" name="Content Placeholder 2"/>
          <p:cNvSpPr>
            <a:spLocks noGrp="1"/>
          </p:cNvSpPr>
          <p:nvPr>
            <p:ph idx="1"/>
          </p:nvPr>
        </p:nvSpPr>
        <p:spPr/>
        <p:txBody>
          <a:bodyPr>
            <a:normAutofit/>
          </a:bodyPr>
          <a:lstStyle/>
          <a:p>
            <a:r>
              <a:rPr lang="en-US" sz="3200" dirty="0" smtClean="0"/>
              <a:t>Health Leaders Media</a:t>
            </a:r>
          </a:p>
          <a:p>
            <a:pPr lvl="1"/>
            <a:r>
              <a:rPr lang="en-US" sz="3200" dirty="0" smtClean="0">
                <a:hlinkClick r:id="rId2"/>
              </a:rPr>
              <a:t>http://www.healthleadersmedia.com/</a:t>
            </a:r>
            <a:endParaRPr lang="en-US" sz="3200" dirty="0" smtClean="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 Resources- List Serve</a:t>
            </a:r>
            <a:endParaRPr lang="en-US" dirty="0"/>
          </a:p>
        </p:txBody>
      </p:sp>
      <p:sp>
        <p:nvSpPr>
          <p:cNvPr id="3" name="Content Placeholder 2"/>
          <p:cNvSpPr>
            <a:spLocks noGrp="1"/>
          </p:cNvSpPr>
          <p:nvPr>
            <p:ph idx="1"/>
          </p:nvPr>
        </p:nvSpPr>
        <p:spPr/>
        <p:txBody>
          <a:bodyPr>
            <a:normAutofit/>
          </a:bodyPr>
          <a:lstStyle/>
          <a:p>
            <a:r>
              <a:rPr lang="en-US" sz="2800" dirty="0" smtClean="0"/>
              <a:t>The Huddle- Politico</a:t>
            </a:r>
          </a:p>
          <a:p>
            <a:pPr lvl="1"/>
            <a:r>
              <a:rPr lang="en-US" sz="2800" dirty="0" smtClean="0"/>
              <a:t>A Play by Play Preview of the Day’s Congressional News</a:t>
            </a:r>
          </a:p>
          <a:p>
            <a:pPr lvl="1"/>
            <a:r>
              <a:rPr lang="en-US" sz="2800" dirty="0" smtClean="0">
                <a:hlinkClick r:id="rId2"/>
              </a:rPr>
              <a:t>http://www.politico.com/huddle/</a:t>
            </a:r>
            <a:endParaRPr lang="en-US" sz="2800" dirty="0" smtClean="0"/>
          </a:p>
          <a:p>
            <a:pPr lvl="1"/>
            <a:r>
              <a:rPr lang="en-US" sz="2800" dirty="0" smtClean="0"/>
              <a:t>More then just Healthcare</a:t>
            </a:r>
            <a:endParaRPr lang="en-US" sz="2800"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 Resources – List Serves</a:t>
            </a:r>
            <a:endParaRPr lang="en-US" dirty="0"/>
          </a:p>
        </p:txBody>
      </p:sp>
      <p:sp>
        <p:nvSpPr>
          <p:cNvPr id="3" name="Content Placeholder 2"/>
          <p:cNvSpPr>
            <a:spLocks noGrp="1"/>
          </p:cNvSpPr>
          <p:nvPr>
            <p:ph idx="1"/>
          </p:nvPr>
        </p:nvSpPr>
        <p:spPr>
          <a:xfrm>
            <a:off x="677333" y="2160589"/>
            <a:ext cx="9141915" cy="3880773"/>
          </a:xfrm>
        </p:spPr>
        <p:txBody>
          <a:bodyPr>
            <a:normAutofit/>
          </a:bodyPr>
          <a:lstStyle/>
          <a:p>
            <a:r>
              <a:rPr lang="en-US" sz="3200" dirty="0" smtClean="0"/>
              <a:t>National Journal</a:t>
            </a:r>
          </a:p>
          <a:p>
            <a:pPr lvl="1"/>
            <a:r>
              <a:rPr lang="en-US" sz="3200" dirty="0" smtClean="0"/>
              <a:t>http://</a:t>
            </a:r>
            <a:r>
              <a:rPr lang="en-US" sz="3200" dirty="0" smtClean="0">
                <a:hlinkClick r:id="rId2"/>
              </a:rPr>
              <a:t>www.nationaljournal.com/n2ksignup</a:t>
            </a:r>
            <a:endParaRPr lang="en-US" sz="3200"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 Resources – List Serves</a:t>
            </a:r>
            <a:endParaRPr lang="en-US" dirty="0"/>
          </a:p>
        </p:txBody>
      </p:sp>
      <p:sp>
        <p:nvSpPr>
          <p:cNvPr id="3" name="Content Placeholder 2"/>
          <p:cNvSpPr>
            <a:spLocks noGrp="1"/>
          </p:cNvSpPr>
          <p:nvPr>
            <p:ph idx="1"/>
          </p:nvPr>
        </p:nvSpPr>
        <p:spPr/>
        <p:txBody>
          <a:bodyPr>
            <a:normAutofit/>
          </a:bodyPr>
          <a:lstStyle/>
          <a:p>
            <a:r>
              <a:rPr lang="en-US" sz="2800" dirty="0" smtClean="0"/>
              <a:t>American Health Line</a:t>
            </a:r>
          </a:p>
          <a:p>
            <a:pPr lvl="1"/>
            <a:r>
              <a:rPr lang="en-US" sz="2800" dirty="0" smtClean="0">
                <a:hlinkClick r:id="rId2"/>
              </a:rPr>
              <a:t>http://www.americanhealthline.com/</a:t>
            </a:r>
            <a:endParaRPr lang="en-US" sz="2800" dirty="0" smtClean="0"/>
          </a:p>
          <a:p>
            <a:pPr lvl="1"/>
            <a:r>
              <a:rPr lang="en-US" sz="2800" dirty="0" smtClean="0"/>
              <a:t>Not Free</a:t>
            </a:r>
            <a:endParaRPr lang="en-US" sz="2800"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 Resources</a:t>
            </a:r>
            <a:endParaRPr lang="en-US" dirty="0"/>
          </a:p>
        </p:txBody>
      </p:sp>
      <p:sp>
        <p:nvSpPr>
          <p:cNvPr id="3" name="Content Placeholder 2"/>
          <p:cNvSpPr>
            <a:spLocks noGrp="1"/>
          </p:cNvSpPr>
          <p:nvPr>
            <p:ph idx="1"/>
          </p:nvPr>
        </p:nvSpPr>
        <p:spPr>
          <a:xfrm>
            <a:off x="677334" y="2160589"/>
            <a:ext cx="9563946" cy="3880773"/>
          </a:xfrm>
        </p:spPr>
        <p:txBody>
          <a:bodyPr>
            <a:normAutofit/>
          </a:bodyPr>
          <a:lstStyle/>
          <a:p>
            <a:r>
              <a:rPr lang="en-US" sz="2800" dirty="0" smtClean="0"/>
              <a:t>EMRA Health Policy Committee </a:t>
            </a:r>
            <a:r>
              <a:rPr lang="en-US" sz="2800" dirty="0" err="1" smtClean="0"/>
              <a:t>Facebook</a:t>
            </a:r>
            <a:r>
              <a:rPr lang="en-US" sz="2800" dirty="0" smtClean="0"/>
              <a:t> Page</a:t>
            </a:r>
          </a:p>
          <a:p>
            <a:pPr lvl="1"/>
            <a:r>
              <a:rPr lang="en-US" sz="2800" dirty="0" smtClean="0">
                <a:hlinkClick r:id="rId2"/>
              </a:rPr>
              <a:t>https://www.facebook.com/EMRA.Health.Policy</a:t>
            </a:r>
            <a:endParaRPr lang="en-US" sz="2800" dirty="0" smtClean="0"/>
          </a:p>
          <a:p>
            <a:pPr lvl="1">
              <a:buNone/>
            </a:pPr>
            <a:endParaRPr lang="en-US" sz="2800" dirty="0"/>
          </a:p>
          <a:p>
            <a:r>
              <a:rPr lang="en-US" sz="2800" dirty="0" smtClean="0"/>
              <a:t>EMRA Twitter Account</a:t>
            </a:r>
          </a:p>
          <a:p>
            <a:pPr lvl="1"/>
            <a:r>
              <a:rPr lang="en-US" sz="2800" dirty="0" smtClean="0"/>
              <a:t>@EM Advocacy</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 Resources</a:t>
            </a:r>
            <a:endParaRPr lang="en-US" dirty="0"/>
          </a:p>
        </p:txBody>
      </p:sp>
      <p:sp>
        <p:nvSpPr>
          <p:cNvPr id="3" name="Content Placeholder 2"/>
          <p:cNvSpPr>
            <a:spLocks noGrp="1"/>
          </p:cNvSpPr>
          <p:nvPr>
            <p:ph idx="1"/>
          </p:nvPr>
        </p:nvSpPr>
        <p:spPr/>
        <p:txBody>
          <a:bodyPr>
            <a:normAutofit/>
          </a:bodyPr>
          <a:lstStyle/>
          <a:p>
            <a:r>
              <a:rPr lang="en-US" sz="3200" dirty="0" smtClean="0"/>
              <a:t>ACEP </a:t>
            </a:r>
            <a:r>
              <a:rPr lang="en-US" sz="3200" dirty="0" err="1" smtClean="0"/>
              <a:t>StateScan</a:t>
            </a:r>
            <a:endParaRPr lang="en-US" sz="3200" dirty="0" smtClean="0"/>
          </a:p>
          <a:p>
            <a:pPr lvl="1"/>
            <a:r>
              <a:rPr lang="en-US" sz="3200" dirty="0" smtClean="0"/>
              <a:t>http://</a:t>
            </a:r>
            <a:r>
              <a:rPr lang="en-US" sz="3200" dirty="0" smtClean="0">
                <a:hlinkClick r:id="rId2"/>
              </a:rPr>
              <a:t>www.acep.org/StateScan</a:t>
            </a:r>
            <a:r>
              <a:rPr lang="en-US" sz="3200" dirty="0" smtClean="0"/>
              <a:t>/</a:t>
            </a:r>
            <a:endParaRPr lang="en-US" sz="3200"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Advocacy Resources</a:t>
            </a:r>
            <a:endParaRPr lang="en-US" dirty="0"/>
          </a:p>
        </p:txBody>
      </p:sp>
      <p:sp>
        <p:nvSpPr>
          <p:cNvPr id="3" name="Content Placeholder 2"/>
          <p:cNvSpPr>
            <a:spLocks noGrp="1"/>
          </p:cNvSpPr>
          <p:nvPr>
            <p:ph idx="1"/>
          </p:nvPr>
        </p:nvSpPr>
        <p:spPr/>
        <p:txBody>
          <a:bodyPr>
            <a:normAutofit/>
          </a:bodyPr>
          <a:lstStyle/>
          <a:p>
            <a:r>
              <a:rPr lang="en-US" sz="3200" dirty="0" smtClean="0"/>
              <a:t>Open Secrets. Org</a:t>
            </a:r>
          </a:p>
          <a:p>
            <a:pPr lvl="1"/>
            <a:r>
              <a:rPr lang="en-US" sz="3200" dirty="0" smtClean="0"/>
              <a:t>http://</a:t>
            </a:r>
            <a:r>
              <a:rPr lang="en-US" sz="3200" dirty="0" smtClean="0">
                <a:hlinkClick r:id="rId2"/>
              </a:rPr>
              <a:t>www.opensecrets.org/lobby</a:t>
            </a:r>
            <a:r>
              <a:rPr lang="en-US" sz="3200" dirty="0" smtClean="0"/>
              <a:t>/</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nvGraphicFramePr>
        <p:xfrm>
          <a:off x="436099" y="182880"/>
          <a:ext cx="11296356" cy="667512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encrypted-tbn2.gstatic.com/images?q=tbn:ANd9GcRM5B1sIbntkZnontUg-y3OkQ8h1JxKwQYYekw50ug5iJKAYgniog"/>
          <p:cNvPicPr>
            <a:picLocks noChangeAspect="1" noChangeArrowheads="1"/>
          </p:cNvPicPr>
          <p:nvPr/>
        </p:nvPicPr>
        <p:blipFill>
          <a:blip r:embed="rId2"/>
          <a:srcRect/>
          <a:stretch>
            <a:fillRect/>
          </a:stretch>
        </p:blipFill>
        <p:spPr bwMode="auto">
          <a:xfrm>
            <a:off x="886266" y="1"/>
            <a:ext cx="9776292" cy="68580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663</TotalTime>
  <Words>2762</Words>
  <Application>Microsoft Office PowerPoint</Application>
  <PresentationFormat>Custom</PresentationFormat>
  <Paragraphs>305</Paragraphs>
  <Slides>60</Slides>
  <Notes>19</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Facet</vt:lpstr>
      <vt:lpstr>Introduction to Health Advocacy and  Resources </vt:lpstr>
      <vt:lpstr>What is Advocacy?</vt:lpstr>
      <vt:lpstr>Advocacy</vt:lpstr>
      <vt:lpstr>Why Should We Advocate?</vt:lpstr>
      <vt:lpstr>Public Awareness of ACA</vt:lpstr>
      <vt:lpstr>Public Awareness of ACA </vt:lpstr>
      <vt:lpstr>Public Awareness of ACA </vt:lpstr>
      <vt:lpstr>Medicaid Expansion</vt:lpstr>
      <vt:lpstr>Medicaid Expansion</vt:lpstr>
      <vt:lpstr>Slide 10</vt:lpstr>
      <vt:lpstr>Medicaid Expansion</vt:lpstr>
      <vt:lpstr>Slide 12</vt:lpstr>
      <vt:lpstr>Alternatives to Medicaid Expansion</vt:lpstr>
      <vt:lpstr>Alternatives to Medicaid Expansion</vt:lpstr>
      <vt:lpstr>Alternatives to Medicaid Expansion -Arkansas</vt:lpstr>
      <vt:lpstr>Alternatives to Medicaid Expansion - Arkansas</vt:lpstr>
      <vt:lpstr>Advocacy Points</vt:lpstr>
      <vt:lpstr>Advocacy Resources - ACA</vt:lpstr>
      <vt:lpstr>Health Insurance Exchange</vt:lpstr>
      <vt:lpstr>Health Insurance Exchange</vt:lpstr>
      <vt:lpstr>Health Insurance Exchange</vt:lpstr>
      <vt:lpstr>Health Insurance Exchange</vt:lpstr>
      <vt:lpstr>Health Insurance Exchange</vt:lpstr>
      <vt:lpstr>Health Insurance Exchange</vt:lpstr>
      <vt:lpstr>Health Insurance Exchange</vt:lpstr>
      <vt:lpstr>Vermont Exchange Rates</vt:lpstr>
      <vt:lpstr>Vermont Exchange Rates</vt:lpstr>
      <vt:lpstr>Health Insurance Exchanges - Downside</vt:lpstr>
      <vt:lpstr>Health Insurance Exchanges - Downsides</vt:lpstr>
      <vt:lpstr>Health Insurance Exchanges - Downsides</vt:lpstr>
      <vt:lpstr>Downsides – Insurance Loop Hole</vt:lpstr>
      <vt:lpstr>Advocacy Points</vt:lpstr>
      <vt:lpstr>Advocacy Resources - ACA</vt:lpstr>
      <vt:lpstr>Slide 34</vt:lpstr>
      <vt:lpstr>HR 36 – Health Care Safety Net Enhancement Act of 2013</vt:lpstr>
      <vt:lpstr>EMTALA</vt:lpstr>
      <vt:lpstr>EMTALA Flaw</vt:lpstr>
      <vt:lpstr>Specialist Coverage</vt:lpstr>
      <vt:lpstr>HR 36 – Health Care Safety Net Enhancement Act of 2013</vt:lpstr>
      <vt:lpstr>HR 36 - </vt:lpstr>
      <vt:lpstr>GME Funding</vt:lpstr>
      <vt:lpstr>GME Funding</vt:lpstr>
      <vt:lpstr>GME Funding</vt:lpstr>
      <vt:lpstr>Alternate GME Funding</vt:lpstr>
      <vt:lpstr>GME Funding</vt:lpstr>
      <vt:lpstr>Advocacy Resources - GME</vt:lpstr>
      <vt:lpstr>Advocacy Resources</vt:lpstr>
      <vt:lpstr>Advocacy Resources</vt:lpstr>
      <vt:lpstr>Advocacy Resources</vt:lpstr>
      <vt:lpstr>Advocacy Resources</vt:lpstr>
      <vt:lpstr>Advocacy Resources – List Serves</vt:lpstr>
      <vt:lpstr>Advocacy Resources – List Serves</vt:lpstr>
      <vt:lpstr>Advocacy Resources- List Serve</vt:lpstr>
      <vt:lpstr>Advocacy Resources – List Serves</vt:lpstr>
      <vt:lpstr>Advocacy Resources – List Serves</vt:lpstr>
      <vt:lpstr>Advocacy Resources</vt:lpstr>
      <vt:lpstr>Advocacy Resources</vt:lpstr>
      <vt:lpstr>Advocacy Resources</vt:lpstr>
      <vt:lpstr>Slide 59</vt:lpstr>
      <vt:lpstr>Slide 60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Advocacy Health Policy</dc:title>
  <dc:creator>Sarah</dc:creator>
  <cp:lastModifiedBy>hopers</cp:lastModifiedBy>
  <cp:revision>89</cp:revision>
  <dcterms:created xsi:type="dcterms:W3CDTF">2013-04-08T23:43:45Z</dcterms:created>
  <dcterms:modified xsi:type="dcterms:W3CDTF">2013-05-19T13:24:28Z</dcterms:modified>
</cp:coreProperties>
</file>